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78" r:id="rId2"/>
    <p:sldId id="260" r:id="rId3"/>
    <p:sldId id="261" r:id="rId4"/>
    <p:sldId id="262" r:id="rId5"/>
    <p:sldId id="279" r:id="rId6"/>
    <p:sldId id="281" r:id="rId7"/>
    <p:sldId id="282" r:id="rId8"/>
    <p:sldId id="275" r:id="rId9"/>
  </p:sldIdLst>
  <p:sldSz cx="9144000" cy="6858000" type="screen4x3"/>
  <p:notesSz cx="6669088" cy="9928225"/>
  <p:defaultTextStyle>
    <a:defPPr>
      <a:defRPr lang="da-D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312"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88925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da-DK"/>
          </a:p>
        </p:txBody>
      </p:sp>
      <p:sp>
        <p:nvSpPr>
          <p:cNvPr id="3" name="Pladsholder til dato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1B5D962-A27A-4C8C-9B55-E19957F3335C}" type="datetimeFigureOut">
              <a:rPr lang="da-DK"/>
              <a:pPr>
                <a:defRPr/>
              </a:pPr>
              <a:t>30-08-2011</a:t>
            </a:fld>
            <a:endParaRPr lang="da-DK"/>
          </a:p>
        </p:txBody>
      </p:sp>
      <p:sp>
        <p:nvSpPr>
          <p:cNvPr id="4" name="Pladsholder til sidefod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da-DK"/>
          </a:p>
        </p:txBody>
      </p:sp>
      <p:sp>
        <p:nvSpPr>
          <p:cNvPr id="5" name="Pladsholder til diasnummer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6B66FCD-DF30-4CA2-9E76-2511AEA697B3}" type="slidenum">
              <a:rPr lang="da-DK"/>
              <a:pPr>
                <a:defRPr/>
              </a:pPr>
              <a:t>‹nr.›</a:t>
            </a:fld>
            <a:endParaRPr lang="da-DK"/>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lvl1pPr>
              <a:defRPr/>
            </a:lvl1pPr>
          </a:lstStyle>
          <a:p>
            <a:pPr>
              <a:defRPr/>
            </a:pPr>
            <a:fld id="{4B3FFB8A-4E33-4E36-8F6E-DB0BF22BE702}" type="datetimeFigureOut">
              <a:rPr lang="da-DK"/>
              <a:pPr>
                <a:defRPr/>
              </a:pPr>
              <a:t>30-08-2011</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B9C42048-6860-4F80-A493-B59EE9A67201}" type="slidenum">
              <a:rPr lang="da-DK"/>
              <a:pPr>
                <a:defRPr/>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pPr>
              <a:defRPr/>
            </a:pPr>
            <a:fld id="{95D491EF-764A-452A-ABD7-A73CFF7A88DD}" type="datetimeFigureOut">
              <a:rPr lang="da-DK"/>
              <a:pPr>
                <a:defRPr/>
              </a:pPr>
              <a:t>30-08-2011</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9E484134-DFBD-4AC8-ACCA-AA60D3A8567A}" type="slidenum">
              <a:rPr lang="da-DK"/>
              <a:pPr>
                <a:defRPr/>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pPr>
              <a:defRPr/>
            </a:pPr>
            <a:fld id="{CF3EBA2C-5CBD-41BC-BB5F-96FB1810168A}" type="datetimeFigureOut">
              <a:rPr lang="da-DK"/>
              <a:pPr>
                <a:defRPr/>
              </a:pPr>
              <a:t>30-08-2011</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4F2E391A-F863-4331-A4F8-5687F61D730B}" type="slidenum">
              <a:rPr lang="da-DK"/>
              <a:pPr>
                <a:defRPr/>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pPr>
              <a:defRPr/>
            </a:pPr>
            <a:fld id="{40C0B79E-28C3-41A2-BE9D-4071A0E1D37F}" type="datetimeFigureOut">
              <a:rPr lang="da-DK"/>
              <a:pPr>
                <a:defRPr/>
              </a:pPr>
              <a:t>30-08-2011</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0054DD24-9B92-4D1A-A010-39BBAC191260}" type="slidenum">
              <a:rPr lang="da-DK"/>
              <a:pPr>
                <a:defRPr/>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lvl1pPr>
              <a:defRPr/>
            </a:lvl1pPr>
          </a:lstStyle>
          <a:p>
            <a:pPr>
              <a:defRPr/>
            </a:pPr>
            <a:fld id="{D14EB411-5AAF-447B-AF06-B9685E37A749}" type="datetimeFigureOut">
              <a:rPr lang="da-DK"/>
              <a:pPr>
                <a:defRPr/>
              </a:pPr>
              <a:t>30-08-2011</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CD4C5B2B-D778-4CA8-83F0-4E3E0583EF94}" type="slidenum">
              <a:rPr lang="da-DK"/>
              <a:pPr>
                <a:defRPr/>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3"/>
          <p:cNvSpPr>
            <a:spLocks noGrp="1"/>
          </p:cNvSpPr>
          <p:nvPr>
            <p:ph type="dt" sz="half" idx="10"/>
          </p:nvPr>
        </p:nvSpPr>
        <p:spPr/>
        <p:txBody>
          <a:bodyPr/>
          <a:lstStyle>
            <a:lvl1pPr>
              <a:defRPr/>
            </a:lvl1pPr>
          </a:lstStyle>
          <a:p>
            <a:pPr>
              <a:defRPr/>
            </a:pPr>
            <a:fld id="{22CB5C5D-ACAD-4E40-B9BA-EE38CA7F08BD}" type="datetimeFigureOut">
              <a:rPr lang="da-DK"/>
              <a:pPr>
                <a:defRPr/>
              </a:pPr>
              <a:t>30-08-2011</a:t>
            </a:fld>
            <a:endParaRPr lang="da-DK"/>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1FF8BDE7-A7D0-4849-B27B-EF60B6B399CD}" type="slidenum">
              <a:rPr lang="da-DK"/>
              <a:pPr>
                <a:defRPr/>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3"/>
          <p:cNvSpPr>
            <a:spLocks noGrp="1"/>
          </p:cNvSpPr>
          <p:nvPr>
            <p:ph type="dt" sz="half" idx="10"/>
          </p:nvPr>
        </p:nvSpPr>
        <p:spPr/>
        <p:txBody>
          <a:bodyPr/>
          <a:lstStyle>
            <a:lvl1pPr>
              <a:defRPr/>
            </a:lvl1pPr>
          </a:lstStyle>
          <a:p>
            <a:pPr>
              <a:defRPr/>
            </a:pPr>
            <a:fld id="{C0053AEA-6B12-450E-900F-BE58FB3057B8}" type="datetimeFigureOut">
              <a:rPr lang="da-DK"/>
              <a:pPr>
                <a:defRPr/>
              </a:pPr>
              <a:t>30-08-2011</a:t>
            </a:fld>
            <a:endParaRPr lang="da-DK"/>
          </a:p>
        </p:txBody>
      </p:sp>
      <p:sp>
        <p:nvSpPr>
          <p:cNvPr id="8" name="Pladsholder til sidefod 4"/>
          <p:cNvSpPr>
            <a:spLocks noGrp="1"/>
          </p:cNvSpPr>
          <p:nvPr>
            <p:ph type="ftr" sz="quarter" idx="11"/>
          </p:nvPr>
        </p:nvSpPr>
        <p:spPr/>
        <p:txBody>
          <a:bodyPr/>
          <a:lstStyle>
            <a:lvl1pPr>
              <a:defRPr/>
            </a:lvl1pPr>
          </a:lstStyle>
          <a:p>
            <a:pPr>
              <a:defRPr/>
            </a:pPr>
            <a:endParaRPr lang="da-DK"/>
          </a:p>
        </p:txBody>
      </p:sp>
      <p:sp>
        <p:nvSpPr>
          <p:cNvPr id="9" name="Pladsholder til diasnummer 5"/>
          <p:cNvSpPr>
            <a:spLocks noGrp="1"/>
          </p:cNvSpPr>
          <p:nvPr>
            <p:ph type="sldNum" sz="quarter" idx="12"/>
          </p:nvPr>
        </p:nvSpPr>
        <p:spPr/>
        <p:txBody>
          <a:bodyPr/>
          <a:lstStyle>
            <a:lvl1pPr>
              <a:defRPr/>
            </a:lvl1pPr>
          </a:lstStyle>
          <a:p>
            <a:pPr>
              <a:defRPr/>
            </a:pPr>
            <a:fld id="{2CA3E168-2A8E-4B1C-93BE-FB7CC2D6D205}" type="slidenum">
              <a:rPr lang="da-DK"/>
              <a:pPr>
                <a:defRPr/>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3"/>
          <p:cNvSpPr>
            <a:spLocks noGrp="1"/>
          </p:cNvSpPr>
          <p:nvPr>
            <p:ph type="dt" sz="half" idx="10"/>
          </p:nvPr>
        </p:nvSpPr>
        <p:spPr/>
        <p:txBody>
          <a:bodyPr/>
          <a:lstStyle>
            <a:lvl1pPr>
              <a:defRPr/>
            </a:lvl1pPr>
          </a:lstStyle>
          <a:p>
            <a:pPr>
              <a:defRPr/>
            </a:pPr>
            <a:fld id="{ACC4597F-A0AF-40CB-A9B7-2D13037A4637}" type="datetimeFigureOut">
              <a:rPr lang="da-DK"/>
              <a:pPr>
                <a:defRPr/>
              </a:pPr>
              <a:t>30-08-2011</a:t>
            </a:fld>
            <a:endParaRPr lang="da-DK"/>
          </a:p>
        </p:txBody>
      </p:sp>
      <p:sp>
        <p:nvSpPr>
          <p:cNvPr id="4" name="Pladsholder til sidefod 4"/>
          <p:cNvSpPr>
            <a:spLocks noGrp="1"/>
          </p:cNvSpPr>
          <p:nvPr>
            <p:ph type="ftr" sz="quarter" idx="11"/>
          </p:nvPr>
        </p:nvSpPr>
        <p:spPr/>
        <p:txBody>
          <a:bodyPr/>
          <a:lstStyle>
            <a:lvl1pPr>
              <a:defRPr/>
            </a:lvl1pPr>
          </a:lstStyle>
          <a:p>
            <a:pPr>
              <a:defRPr/>
            </a:pPr>
            <a:endParaRPr lang="da-DK"/>
          </a:p>
        </p:txBody>
      </p:sp>
      <p:sp>
        <p:nvSpPr>
          <p:cNvPr id="5" name="Pladsholder til diasnummer 5"/>
          <p:cNvSpPr>
            <a:spLocks noGrp="1"/>
          </p:cNvSpPr>
          <p:nvPr>
            <p:ph type="sldNum" sz="quarter" idx="12"/>
          </p:nvPr>
        </p:nvSpPr>
        <p:spPr/>
        <p:txBody>
          <a:bodyPr/>
          <a:lstStyle>
            <a:lvl1pPr>
              <a:defRPr/>
            </a:lvl1pPr>
          </a:lstStyle>
          <a:p>
            <a:pPr>
              <a:defRPr/>
            </a:pPr>
            <a:fld id="{55E9221C-83EC-4B22-B073-1502187A7E91}" type="slidenum">
              <a:rPr lang="da-DK"/>
              <a:pPr>
                <a:defRPr/>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3"/>
          <p:cNvSpPr>
            <a:spLocks noGrp="1"/>
          </p:cNvSpPr>
          <p:nvPr>
            <p:ph type="dt" sz="half" idx="10"/>
          </p:nvPr>
        </p:nvSpPr>
        <p:spPr/>
        <p:txBody>
          <a:bodyPr/>
          <a:lstStyle>
            <a:lvl1pPr>
              <a:defRPr/>
            </a:lvl1pPr>
          </a:lstStyle>
          <a:p>
            <a:pPr>
              <a:defRPr/>
            </a:pPr>
            <a:fld id="{26C7E857-DE36-45BA-B303-54CA6D8B3D5A}" type="datetimeFigureOut">
              <a:rPr lang="da-DK"/>
              <a:pPr>
                <a:defRPr/>
              </a:pPr>
              <a:t>30-08-2011</a:t>
            </a:fld>
            <a:endParaRPr lang="da-DK"/>
          </a:p>
        </p:txBody>
      </p:sp>
      <p:sp>
        <p:nvSpPr>
          <p:cNvPr id="3" name="Pladsholder til sidefod 4"/>
          <p:cNvSpPr>
            <a:spLocks noGrp="1"/>
          </p:cNvSpPr>
          <p:nvPr>
            <p:ph type="ftr" sz="quarter" idx="11"/>
          </p:nvPr>
        </p:nvSpPr>
        <p:spPr/>
        <p:txBody>
          <a:bodyPr/>
          <a:lstStyle>
            <a:lvl1pPr>
              <a:defRPr/>
            </a:lvl1pPr>
          </a:lstStyle>
          <a:p>
            <a:pPr>
              <a:defRPr/>
            </a:pPr>
            <a:endParaRPr lang="da-DK"/>
          </a:p>
        </p:txBody>
      </p:sp>
      <p:sp>
        <p:nvSpPr>
          <p:cNvPr id="4" name="Pladsholder til diasnummer 5"/>
          <p:cNvSpPr>
            <a:spLocks noGrp="1"/>
          </p:cNvSpPr>
          <p:nvPr>
            <p:ph type="sldNum" sz="quarter" idx="12"/>
          </p:nvPr>
        </p:nvSpPr>
        <p:spPr/>
        <p:txBody>
          <a:bodyPr/>
          <a:lstStyle>
            <a:lvl1pPr>
              <a:defRPr/>
            </a:lvl1pPr>
          </a:lstStyle>
          <a:p>
            <a:pPr>
              <a:defRPr/>
            </a:pPr>
            <a:fld id="{B20A1DCB-A461-470A-ADA9-B79C9AF3C342}" type="slidenum">
              <a:rPr lang="da-DK"/>
              <a:pPr>
                <a:defRPr/>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3"/>
          <p:cNvSpPr>
            <a:spLocks noGrp="1"/>
          </p:cNvSpPr>
          <p:nvPr>
            <p:ph type="dt" sz="half" idx="10"/>
          </p:nvPr>
        </p:nvSpPr>
        <p:spPr/>
        <p:txBody>
          <a:bodyPr/>
          <a:lstStyle>
            <a:lvl1pPr>
              <a:defRPr/>
            </a:lvl1pPr>
          </a:lstStyle>
          <a:p>
            <a:pPr>
              <a:defRPr/>
            </a:pPr>
            <a:fld id="{D5FC1BFA-79C0-462C-BB5A-7AAE63D00483}" type="datetimeFigureOut">
              <a:rPr lang="da-DK"/>
              <a:pPr>
                <a:defRPr/>
              </a:pPr>
              <a:t>30-08-2011</a:t>
            </a:fld>
            <a:endParaRPr lang="da-DK"/>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87DC11B1-F583-4F38-BEAA-12A951B83B26}" type="slidenum">
              <a:rPr lang="da-DK"/>
              <a:pPr>
                <a:defRPr/>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3"/>
          <p:cNvSpPr>
            <a:spLocks noGrp="1"/>
          </p:cNvSpPr>
          <p:nvPr>
            <p:ph type="dt" sz="half" idx="10"/>
          </p:nvPr>
        </p:nvSpPr>
        <p:spPr/>
        <p:txBody>
          <a:bodyPr/>
          <a:lstStyle>
            <a:lvl1pPr>
              <a:defRPr/>
            </a:lvl1pPr>
          </a:lstStyle>
          <a:p>
            <a:pPr>
              <a:defRPr/>
            </a:pPr>
            <a:fld id="{812575C7-9B33-4AE0-BB5D-6594142758F7}" type="datetimeFigureOut">
              <a:rPr lang="da-DK"/>
              <a:pPr>
                <a:defRPr/>
              </a:pPr>
              <a:t>30-08-2011</a:t>
            </a:fld>
            <a:endParaRPr lang="da-DK"/>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4F1F0F2F-ABE7-4785-8ABE-0989DDDFB538}" type="slidenum">
              <a:rPr lang="da-DK"/>
              <a:pPr>
                <a:defRPr/>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ladsholder til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i master</a:t>
            </a:r>
          </a:p>
        </p:txBody>
      </p:sp>
      <p:sp>
        <p:nvSpPr>
          <p:cNvPr id="1027" name="Pladsholder til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A7965A69-8621-4DEE-B762-67F1A3260F8C}" type="datetimeFigureOut">
              <a:rPr lang="da-DK"/>
              <a:pPr>
                <a:defRPr/>
              </a:pPr>
              <a:t>30-08-2011</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0652B0B5-2E0B-4F03-961E-9BE0ADC46B59}" type="slidenum">
              <a:rPr lang="da-DK"/>
              <a:pPr>
                <a:defRPr/>
              </a:pPr>
              <a:t>‹nr.›</a:t>
            </a:fld>
            <a:endParaRPr lang="da-DK"/>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468313" y="620713"/>
            <a:ext cx="8207375" cy="489585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da-DK" dirty="0">
              <a:solidFill>
                <a:schemeClr val="tx1"/>
              </a:solidFill>
            </a:endParaRPr>
          </a:p>
        </p:txBody>
      </p:sp>
      <p:sp>
        <p:nvSpPr>
          <p:cNvPr id="14338" name="Tekstboks 3"/>
          <p:cNvSpPr txBox="1">
            <a:spLocks noChangeArrowheads="1"/>
          </p:cNvSpPr>
          <p:nvPr/>
        </p:nvSpPr>
        <p:spPr bwMode="auto">
          <a:xfrm>
            <a:off x="755650" y="971550"/>
            <a:ext cx="7272338" cy="1816100"/>
          </a:xfrm>
          <a:prstGeom prst="rect">
            <a:avLst/>
          </a:prstGeom>
          <a:noFill/>
          <a:ln w="9525">
            <a:noFill/>
            <a:miter lim="800000"/>
            <a:headEnd/>
            <a:tailEnd/>
          </a:ln>
        </p:spPr>
        <p:txBody>
          <a:bodyPr>
            <a:spAutoFit/>
          </a:bodyPr>
          <a:lstStyle/>
          <a:p>
            <a:r>
              <a:rPr lang="da-DK" sz="1400" b="1">
                <a:latin typeface="Calibri" pitchFamily="34" charset="0"/>
              </a:rPr>
              <a:t>PUF – FOA konference  torsdag d. 25. august 2011</a:t>
            </a:r>
            <a:r>
              <a:rPr lang="da-DK" sz="1400">
                <a:latin typeface="Calibri" pitchFamily="34" charset="0"/>
              </a:rPr>
              <a:t> </a:t>
            </a:r>
          </a:p>
          <a:p>
            <a:r>
              <a:rPr lang="da-DK" sz="1400" b="1">
                <a:latin typeface="Calibri" pitchFamily="34" charset="0"/>
              </a:rPr>
              <a:t> </a:t>
            </a:r>
            <a:endParaRPr lang="da-DK" sz="1400">
              <a:latin typeface="Calibri" pitchFamily="34" charset="0"/>
            </a:endParaRPr>
          </a:p>
          <a:p>
            <a:r>
              <a:rPr lang="da-DK" sz="1400" b="1">
                <a:latin typeface="Calibri" pitchFamily="34" charset="0"/>
              </a:rPr>
              <a:t>”Vurdering af tilstanden på daginstitutionsområdet” </a:t>
            </a:r>
            <a:endParaRPr lang="da-DK" sz="1400">
              <a:latin typeface="Calibri" pitchFamily="34" charset="0"/>
            </a:endParaRPr>
          </a:p>
          <a:p>
            <a:r>
              <a:rPr lang="da-DK" sz="1400">
                <a:latin typeface="Calibri" pitchFamily="34" charset="0"/>
              </a:rPr>
              <a:t>– en kvalitativ temperaturmåling af trends og temaer på området, deres konsekvenser for børnene, og ikke mindst muligheden for påvirkning af disse trends.</a:t>
            </a:r>
          </a:p>
          <a:p>
            <a:endParaRPr lang="da-DK" sz="1400">
              <a:latin typeface="Calibri" pitchFamily="34" charset="0"/>
            </a:endParaRPr>
          </a:p>
          <a:p>
            <a:r>
              <a:rPr lang="da-DK" sz="1400">
                <a:latin typeface="Calibri" pitchFamily="34" charset="0"/>
              </a:rPr>
              <a:t>Initiativtager og finansiering: FOA´s Pædagogiske Udviklings Fond – PUF</a:t>
            </a:r>
          </a:p>
          <a:p>
            <a:r>
              <a:rPr lang="da-DK" sz="1400">
                <a:latin typeface="Calibri" pitchFamily="34" charset="0"/>
              </a:rPr>
              <a:t>Ansvarlige: Jan Simon Pedersen, Unni lind og Søren Smidt </a:t>
            </a:r>
          </a:p>
        </p:txBody>
      </p:sp>
      <p:sp>
        <p:nvSpPr>
          <p:cNvPr id="5" name="Pladsholder til sidefod 4"/>
          <p:cNvSpPr>
            <a:spLocks noGrp="1"/>
          </p:cNvSpPr>
          <p:nvPr>
            <p:ph type="ftr" sz="quarter" idx="11"/>
          </p:nvPr>
        </p:nvSpPr>
        <p:spPr/>
        <p:txBody>
          <a:bodyPr/>
          <a:lstStyle/>
          <a:p>
            <a:pPr>
              <a:defRPr/>
            </a:pPr>
            <a:r>
              <a:rPr lang="da-DK" smtClean="0"/>
              <a:t>Unni Lind</a:t>
            </a:r>
            <a:endParaRPr lang="da-DK"/>
          </a:p>
        </p:txBody>
      </p:sp>
      <p:sp>
        <p:nvSpPr>
          <p:cNvPr id="14340" name="Tekstboks 6"/>
          <p:cNvSpPr txBox="1">
            <a:spLocks noChangeArrowheads="1"/>
          </p:cNvSpPr>
          <p:nvPr/>
        </p:nvSpPr>
        <p:spPr bwMode="auto">
          <a:xfrm>
            <a:off x="611188" y="3357563"/>
            <a:ext cx="8208962" cy="1014412"/>
          </a:xfrm>
          <a:prstGeom prst="rect">
            <a:avLst/>
          </a:prstGeom>
          <a:noFill/>
          <a:ln w="9525">
            <a:noFill/>
            <a:miter lim="800000"/>
            <a:headEnd/>
            <a:tailEnd/>
          </a:ln>
        </p:spPr>
        <p:txBody>
          <a:bodyPr>
            <a:spAutoFit/>
          </a:bodyPr>
          <a:lstStyle/>
          <a:p>
            <a:r>
              <a:rPr lang="da-DK">
                <a:latin typeface="Calibri" pitchFamily="34" charset="0"/>
              </a:rPr>
              <a:t>Formål: </a:t>
            </a:r>
          </a:p>
          <a:p>
            <a:r>
              <a:rPr lang="da-DK" sz="1400">
                <a:latin typeface="Calibri" pitchFamily="34" charset="0"/>
              </a:rPr>
              <a:t>At bidrage til konkret kritisk refleksion ud fra et perspektiv om at børnenes liv i institutionen burde være det centrale udgangspunkt både i den statslige og kommunale politik, for de organisatoriske forandringer og for udviklingen af den pædagogiske faglighed. </a:t>
            </a:r>
          </a:p>
        </p:txBody>
      </p:sp>
      <p:sp>
        <p:nvSpPr>
          <p:cNvPr id="14341" name="Tekstboks 7"/>
          <p:cNvSpPr txBox="1">
            <a:spLocks noChangeArrowheads="1"/>
          </p:cNvSpPr>
          <p:nvPr/>
        </p:nvSpPr>
        <p:spPr bwMode="auto">
          <a:xfrm>
            <a:off x="539750" y="4541838"/>
            <a:ext cx="8208963" cy="615950"/>
          </a:xfrm>
          <a:prstGeom prst="rect">
            <a:avLst/>
          </a:prstGeom>
          <a:noFill/>
          <a:ln w="9525">
            <a:noFill/>
            <a:miter lim="800000"/>
            <a:headEnd/>
            <a:tailEnd/>
          </a:ln>
        </p:spPr>
        <p:txBody>
          <a:bodyPr>
            <a:spAutoFit/>
          </a:bodyPr>
          <a:lstStyle/>
          <a:p>
            <a:r>
              <a:rPr lang="da-DK">
                <a:latin typeface="Calibri" pitchFamily="34" charset="0"/>
              </a:rPr>
              <a:t>Metode: arbejdet falder i flere tempi</a:t>
            </a:r>
          </a:p>
          <a:p>
            <a:r>
              <a:rPr lang="da-DK" sz="1600">
                <a:latin typeface="Calibri" pitchFamily="34" charset="0"/>
              </a:rPr>
              <a:t>14 Kvalitative interview           Rapport udkast           Hørring            Publikation            Konference </a:t>
            </a:r>
          </a:p>
        </p:txBody>
      </p:sp>
      <p:sp>
        <p:nvSpPr>
          <p:cNvPr id="9" name="Højrepil 8"/>
          <p:cNvSpPr/>
          <p:nvPr/>
        </p:nvSpPr>
        <p:spPr>
          <a:xfrm>
            <a:off x="2555875" y="4967288"/>
            <a:ext cx="431800" cy="46037"/>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a-DK"/>
          </a:p>
        </p:txBody>
      </p:sp>
      <p:sp>
        <p:nvSpPr>
          <p:cNvPr id="10" name="Højrepil 9"/>
          <p:cNvSpPr/>
          <p:nvPr/>
        </p:nvSpPr>
        <p:spPr>
          <a:xfrm>
            <a:off x="5508625" y="4967288"/>
            <a:ext cx="431800" cy="46037"/>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a-DK"/>
          </a:p>
        </p:txBody>
      </p:sp>
      <p:sp>
        <p:nvSpPr>
          <p:cNvPr id="11" name="Højrepil 10"/>
          <p:cNvSpPr/>
          <p:nvPr/>
        </p:nvSpPr>
        <p:spPr>
          <a:xfrm>
            <a:off x="7019925" y="4967288"/>
            <a:ext cx="431800" cy="46037"/>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a-DK"/>
          </a:p>
        </p:txBody>
      </p:sp>
      <p:sp>
        <p:nvSpPr>
          <p:cNvPr id="12" name="Højrepil 11"/>
          <p:cNvSpPr/>
          <p:nvPr/>
        </p:nvSpPr>
        <p:spPr>
          <a:xfrm>
            <a:off x="4356100" y="4967288"/>
            <a:ext cx="431800" cy="46037"/>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a-DK"/>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sidefod 3"/>
          <p:cNvSpPr>
            <a:spLocks noGrp="1"/>
          </p:cNvSpPr>
          <p:nvPr>
            <p:ph type="ftr" sz="quarter" idx="11"/>
          </p:nvPr>
        </p:nvSpPr>
        <p:spPr/>
        <p:txBody>
          <a:bodyPr/>
          <a:lstStyle/>
          <a:p>
            <a:pPr>
              <a:defRPr/>
            </a:pPr>
            <a:r>
              <a:rPr lang="da-DK" smtClean="0"/>
              <a:t>Unni Lind</a:t>
            </a:r>
            <a:endParaRPr lang="da-DK"/>
          </a:p>
        </p:txBody>
      </p:sp>
      <p:sp>
        <p:nvSpPr>
          <p:cNvPr id="15362" name="Rektangel 5"/>
          <p:cNvSpPr>
            <a:spLocks noChangeArrowheads="1"/>
          </p:cNvSpPr>
          <p:nvPr/>
        </p:nvSpPr>
        <p:spPr bwMode="auto">
          <a:xfrm>
            <a:off x="2808288" y="404813"/>
            <a:ext cx="3352800" cy="369887"/>
          </a:xfrm>
          <a:prstGeom prst="rect">
            <a:avLst/>
          </a:prstGeom>
          <a:noFill/>
          <a:ln w="9525">
            <a:noFill/>
            <a:miter lim="800000"/>
            <a:headEnd/>
            <a:tailEnd/>
          </a:ln>
        </p:spPr>
        <p:txBody>
          <a:bodyPr wrap="none">
            <a:spAutoFit/>
          </a:bodyPr>
          <a:lstStyle/>
          <a:p>
            <a:r>
              <a:rPr lang="da-DK">
                <a:latin typeface="Calibri" pitchFamily="34" charset="0"/>
              </a:rPr>
              <a:t>Baggrund og metode overvejelser</a:t>
            </a:r>
          </a:p>
        </p:txBody>
      </p:sp>
      <p:sp>
        <p:nvSpPr>
          <p:cNvPr id="15363" name="Rektangel 4"/>
          <p:cNvSpPr>
            <a:spLocks noChangeArrowheads="1"/>
          </p:cNvSpPr>
          <p:nvPr/>
        </p:nvSpPr>
        <p:spPr bwMode="auto">
          <a:xfrm>
            <a:off x="684213" y="765175"/>
            <a:ext cx="4248150" cy="5754688"/>
          </a:xfrm>
          <a:prstGeom prst="rect">
            <a:avLst/>
          </a:prstGeom>
          <a:noFill/>
          <a:ln w="9525">
            <a:noFill/>
            <a:miter lim="800000"/>
            <a:headEnd/>
            <a:tailEnd/>
          </a:ln>
        </p:spPr>
        <p:txBody>
          <a:bodyPr>
            <a:spAutoFit/>
          </a:bodyPr>
          <a:lstStyle/>
          <a:p>
            <a:r>
              <a:rPr lang="da-DK" sz="1400">
                <a:latin typeface="Calibri" pitchFamily="34" charset="0"/>
              </a:rPr>
              <a:t>Klaus Majgård </a:t>
            </a:r>
          </a:p>
          <a:p>
            <a:r>
              <a:rPr lang="da-DK" sz="1400">
                <a:latin typeface="Calibri" pitchFamily="34" charset="0"/>
              </a:rPr>
              <a:t>– </a:t>
            </a:r>
            <a:r>
              <a:rPr lang="da-DK" sz="1200">
                <a:latin typeface="Calibri" pitchFamily="34" charset="0"/>
              </a:rPr>
              <a:t>Børne og Kulturchefforeningen</a:t>
            </a:r>
          </a:p>
          <a:p>
            <a:r>
              <a:rPr lang="da-DK" sz="1400">
                <a:latin typeface="Calibri" pitchFamily="34" charset="0"/>
              </a:rPr>
              <a:t>Nina Eg Hansen </a:t>
            </a:r>
          </a:p>
          <a:p>
            <a:r>
              <a:rPr lang="da-DK" sz="1400">
                <a:latin typeface="Calibri" pitchFamily="34" charset="0"/>
              </a:rPr>
              <a:t>– </a:t>
            </a:r>
            <a:r>
              <a:rPr lang="da-DK" sz="1200">
                <a:latin typeface="Calibri" pitchFamily="34" charset="0"/>
              </a:rPr>
              <a:t>Kons. kontorchef for området Børn og Unge i Socialministeriet</a:t>
            </a:r>
          </a:p>
          <a:p>
            <a:r>
              <a:rPr lang="da-DK" sz="1400">
                <a:latin typeface="Calibri" pitchFamily="34" charset="0"/>
              </a:rPr>
              <a:t>Charlotte Mauritsen </a:t>
            </a:r>
          </a:p>
          <a:p>
            <a:r>
              <a:rPr lang="da-DK" sz="1200">
                <a:latin typeface="Calibri" pitchFamily="34" charset="0"/>
              </a:rPr>
              <a:t>– Daginstitutionsleder </a:t>
            </a:r>
          </a:p>
          <a:p>
            <a:r>
              <a:rPr lang="da-DK" sz="1400">
                <a:latin typeface="Calibri" pitchFamily="34" charset="0"/>
              </a:rPr>
              <a:t>Peter Ø Andersen </a:t>
            </a:r>
          </a:p>
          <a:p>
            <a:r>
              <a:rPr lang="da-DK" sz="1200">
                <a:latin typeface="Calibri" pitchFamily="34" charset="0"/>
              </a:rPr>
              <a:t>– Forsker Københavns Universitet</a:t>
            </a:r>
          </a:p>
          <a:p>
            <a:r>
              <a:rPr lang="da-DK" sz="1400">
                <a:latin typeface="Calibri" pitchFamily="34" charset="0"/>
              </a:rPr>
              <a:t>Ole Henrik Hansen </a:t>
            </a:r>
          </a:p>
          <a:p>
            <a:r>
              <a:rPr lang="da-DK" sz="1200">
                <a:latin typeface="Calibri" pitchFamily="34" charset="0"/>
              </a:rPr>
              <a:t>– PH.d stud. Forsker DPU</a:t>
            </a:r>
          </a:p>
          <a:p>
            <a:r>
              <a:rPr lang="da-DK" sz="1400">
                <a:latin typeface="Calibri" pitchFamily="34" charset="0"/>
              </a:rPr>
              <a:t>Kirsten Jørgensen</a:t>
            </a:r>
          </a:p>
          <a:p>
            <a:r>
              <a:rPr lang="da-DK" sz="1200">
                <a:latin typeface="Calibri" pitchFamily="34" charset="0"/>
              </a:rPr>
              <a:t>– Chefkonsulent – KL</a:t>
            </a:r>
          </a:p>
          <a:p>
            <a:r>
              <a:rPr lang="da-DK" sz="1400">
                <a:latin typeface="Calibri" pitchFamily="34" charset="0"/>
              </a:rPr>
              <a:t>Andreas Steenberg Rasmusen </a:t>
            </a:r>
          </a:p>
          <a:p>
            <a:r>
              <a:rPr lang="da-DK" sz="1200">
                <a:latin typeface="Calibri" pitchFamily="34" charset="0"/>
              </a:rPr>
              <a:t>– Pædagog </a:t>
            </a:r>
          </a:p>
          <a:p>
            <a:r>
              <a:rPr lang="da-DK" sz="1400">
                <a:latin typeface="Calibri" pitchFamily="34" charset="0"/>
              </a:rPr>
              <a:t>Trine Jeppesen </a:t>
            </a:r>
          </a:p>
          <a:p>
            <a:r>
              <a:rPr lang="da-DK" sz="1200">
                <a:latin typeface="Calibri" pitchFamily="34" charset="0"/>
              </a:rPr>
              <a:t>– Områdeleder </a:t>
            </a:r>
          </a:p>
          <a:p>
            <a:r>
              <a:rPr lang="da-DK" sz="1400">
                <a:latin typeface="Calibri" pitchFamily="34" charset="0"/>
              </a:rPr>
              <a:t>Lotte Hesselberg </a:t>
            </a:r>
          </a:p>
          <a:p>
            <a:r>
              <a:rPr lang="da-DK" sz="1200">
                <a:latin typeface="Calibri" pitchFamily="34" charset="0"/>
              </a:rPr>
              <a:t>- Pædagogmedhjælper og FTR i Viborg </a:t>
            </a:r>
          </a:p>
          <a:p>
            <a:r>
              <a:rPr lang="da-DK" sz="1400">
                <a:latin typeface="Calibri" pitchFamily="34" charset="0"/>
              </a:rPr>
              <a:t>Susanne Poulsen </a:t>
            </a:r>
          </a:p>
          <a:p>
            <a:r>
              <a:rPr lang="da-DK" sz="1200">
                <a:latin typeface="Calibri" pitchFamily="34" charset="0"/>
              </a:rPr>
              <a:t>– leder af daginstitutions- og skoleområdet i  Ishøj Kommune </a:t>
            </a:r>
          </a:p>
          <a:p>
            <a:r>
              <a:rPr lang="da-DK" sz="1400">
                <a:latin typeface="Calibri" pitchFamily="34" charset="0"/>
              </a:rPr>
              <a:t>Inger Kragh </a:t>
            </a:r>
          </a:p>
          <a:p>
            <a:r>
              <a:rPr lang="da-DK" sz="1200">
                <a:latin typeface="Calibri" pitchFamily="34" charset="0"/>
              </a:rPr>
              <a:t>– leder af daginstitutionskontoret i Fredericia kommune </a:t>
            </a:r>
          </a:p>
          <a:p>
            <a:r>
              <a:rPr lang="da-DK" sz="1400">
                <a:latin typeface="Calibri" pitchFamily="34" charset="0"/>
              </a:rPr>
              <a:t>Anja Hvidtfeldt Stanek </a:t>
            </a:r>
          </a:p>
          <a:p>
            <a:r>
              <a:rPr lang="da-DK" sz="1200">
                <a:latin typeface="Calibri" pitchFamily="34" charset="0"/>
              </a:rPr>
              <a:t>– Forsker RUC </a:t>
            </a:r>
          </a:p>
          <a:p>
            <a:r>
              <a:rPr lang="da-DK" sz="1400">
                <a:latin typeface="Calibri" pitchFamily="34" charset="0"/>
              </a:rPr>
              <a:t>Lotte Georg </a:t>
            </a:r>
          </a:p>
          <a:p>
            <a:r>
              <a:rPr lang="da-DK" sz="1200">
                <a:latin typeface="Calibri" pitchFamily="34" charset="0"/>
              </a:rPr>
              <a:t>– Pædagogisk konsulent i København </a:t>
            </a:r>
          </a:p>
          <a:p>
            <a:r>
              <a:rPr lang="da-DK" sz="1400">
                <a:latin typeface="Calibri" pitchFamily="34" charset="0"/>
              </a:rPr>
              <a:t>Louise Elholm </a:t>
            </a:r>
          </a:p>
          <a:p>
            <a:r>
              <a:rPr lang="da-DK" sz="1200">
                <a:latin typeface="Calibri" pitchFamily="34" charset="0"/>
              </a:rPr>
              <a:t>– MF – Venstre</a:t>
            </a:r>
          </a:p>
        </p:txBody>
      </p:sp>
      <p:sp>
        <p:nvSpPr>
          <p:cNvPr id="7" name="Rektangel 6"/>
          <p:cNvSpPr/>
          <p:nvPr/>
        </p:nvSpPr>
        <p:spPr>
          <a:xfrm>
            <a:off x="4859338" y="1268413"/>
            <a:ext cx="3816350" cy="4321175"/>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fontAlgn="auto">
              <a:spcBef>
                <a:spcPts val="0"/>
              </a:spcBef>
              <a:spcAft>
                <a:spcPts val="0"/>
              </a:spcAft>
              <a:buFont typeface="Arial" pitchFamily="34" charset="0"/>
              <a:buChar char="•"/>
              <a:defRPr/>
            </a:pPr>
            <a:r>
              <a:rPr lang="da-DK" sz="1200" dirty="0">
                <a:solidFill>
                  <a:schemeClr val="tx1"/>
                </a:solidFill>
              </a:rPr>
              <a:t>Fordybelse omkring det pædagogiske arbejd</a:t>
            </a:r>
          </a:p>
          <a:p>
            <a:pPr marL="171450" indent="-171450" fontAlgn="auto">
              <a:spcBef>
                <a:spcPts val="0"/>
              </a:spcBef>
              <a:spcAft>
                <a:spcPts val="0"/>
              </a:spcAft>
              <a:buFont typeface="Arial" pitchFamily="34" charset="0"/>
              <a:buChar char="•"/>
              <a:defRPr/>
            </a:pPr>
            <a:r>
              <a:rPr lang="da-DK" sz="1200" dirty="0">
                <a:solidFill>
                  <a:schemeClr val="tx1"/>
                </a:solidFill>
              </a:rPr>
              <a:t>De økonomiske </a:t>
            </a:r>
            <a:r>
              <a:rPr lang="da-DK" sz="1200" dirty="0">
                <a:solidFill>
                  <a:schemeClr val="tx1"/>
                </a:solidFill>
              </a:rPr>
              <a:t>o</a:t>
            </a:r>
            <a:r>
              <a:rPr lang="da-DK" sz="1200" dirty="0">
                <a:solidFill>
                  <a:schemeClr val="tx1"/>
                </a:solidFill>
              </a:rPr>
              <a:t>g politiske betingelse for at fastholde et højt kvalitetsniveau</a:t>
            </a:r>
          </a:p>
          <a:p>
            <a:pPr marL="171450" indent="-171450" fontAlgn="auto">
              <a:spcBef>
                <a:spcPts val="0"/>
              </a:spcBef>
              <a:spcAft>
                <a:spcPts val="0"/>
              </a:spcAft>
              <a:buFont typeface="Arial" pitchFamily="34" charset="0"/>
              <a:buChar char="•"/>
              <a:defRPr/>
            </a:pPr>
            <a:r>
              <a:rPr lang="da-DK" sz="1200" dirty="0">
                <a:solidFill>
                  <a:schemeClr val="tx1"/>
                </a:solidFill>
              </a:rPr>
              <a:t>Personalets egne personlige overvejelser over deres egen betydning for den pædagogiske praksis</a:t>
            </a:r>
          </a:p>
          <a:p>
            <a:pPr marL="171450" indent="-171450" fontAlgn="auto">
              <a:spcBef>
                <a:spcPts val="0"/>
              </a:spcBef>
              <a:spcAft>
                <a:spcPts val="0"/>
              </a:spcAft>
              <a:buFont typeface="Arial" pitchFamily="34" charset="0"/>
              <a:buChar char="•"/>
              <a:defRPr/>
            </a:pPr>
            <a:r>
              <a:rPr lang="da-DK" sz="1200" dirty="0">
                <a:solidFill>
                  <a:schemeClr val="tx1"/>
                </a:solidFill>
              </a:rPr>
              <a:t>Dokumentation og evaluering</a:t>
            </a:r>
          </a:p>
          <a:p>
            <a:pPr marL="171450" indent="-171450" fontAlgn="auto">
              <a:spcBef>
                <a:spcPts val="0"/>
              </a:spcBef>
              <a:spcAft>
                <a:spcPts val="0"/>
              </a:spcAft>
              <a:buFont typeface="Arial" pitchFamily="34" charset="0"/>
              <a:buChar char="•"/>
              <a:defRPr/>
            </a:pPr>
            <a:r>
              <a:rPr lang="da-DK" sz="1200" dirty="0">
                <a:solidFill>
                  <a:schemeClr val="tx1"/>
                </a:solidFill>
              </a:rPr>
              <a:t>Læring og kompetenceudvikling</a:t>
            </a:r>
          </a:p>
          <a:p>
            <a:pPr marL="171450" indent="-171450" fontAlgn="auto">
              <a:spcBef>
                <a:spcPts val="0"/>
              </a:spcBef>
              <a:spcAft>
                <a:spcPts val="0"/>
              </a:spcAft>
              <a:buFont typeface="Arial" pitchFamily="34" charset="0"/>
              <a:buChar char="•"/>
              <a:defRPr/>
            </a:pPr>
            <a:r>
              <a:rPr lang="da-DK" sz="1200" dirty="0">
                <a:solidFill>
                  <a:schemeClr val="tx1"/>
                </a:solidFill>
              </a:rPr>
              <a:t>Kvalitetsudvikling af </a:t>
            </a:r>
            <a:r>
              <a:rPr lang="da-DK" sz="1200" dirty="0" err="1">
                <a:solidFill>
                  <a:schemeClr val="tx1"/>
                </a:solidFill>
              </a:rPr>
              <a:t>dagtilbudets</a:t>
            </a:r>
            <a:r>
              <a:rPr lang="da-DK" sz="1200" dirty="0">
                <a:solidFill>
                  <a:schemeClr val="tx1"/>
                </a:solidFill>
              </a:rPr>
              <a:t> indhold – trivsel, udvikling og læring</a:t>
            </a:r>
          </a:p>
          <a:p>
            <a:pPr marL="171450" indent="-171450" fontAlgn="auto">
              <a:spcBef>
                <a:spcPts val="0"/>
              </a:spcBef>
              <a:spcAft>
                <a:spcPts val="0"/>
              </a:spcAft>
              <a:buFont typeface="Arial" pitchFamily="34" charset="0"/>
              <a:buChar char="•"/>
              <a:defRPr/>
            </a:pPr>
            <a:r>
              <a:rPr lang="da-DK" sz="1200" dirty="0">
                <a:solidFill>
                  <a:schemeClr val="tx1"/>
                </a:solidFill>
              </a:rPr>
              <a:t>Bevægelsespræget leg og idræt</a:t>
            </a:r>
          </a:p>
          <a:p>
            <a:pPr marL="171450" indent="-171450" fontAlgn="auto">
              <a:spcBef>
                <a:spcPts val="0"/>
              </a:spcBef>
              <a:spcAft>
                <a:spcPts val="0"/>
              </a:spcAft>
              <a:buFont typeface="Arial" pitchFamily="34" charset="0"/>
              <a:buChar char="•"/>
              <a:defRPr/>
            </a:pPr>
            <a:r>
              <a:rPr lang="da-DK" sz="1200" dirty="0">
                <a:solidFill>
                  <a:schemeClr val="tx1"/>
                </a:solidFill>
              </a:rPr>
              <a:t>Måling af de bløde værdier – betydning af de personlige kompetencer</a:t>
            </a:r>
          </a:p>
          <a:p>
            <a:pPr marL="171450" indent="-171450" fontAlgn="auto">
              <a:spcBef>
                <a:spcPts val="0"/>
              </a:spcBef>
              <a:spcAft>
                <a:spcPts val="0"/>
              </a:spcAft>
              <a:buFont typeface="Arial" pitchFamily="34" charset="0"/>
              <a:buChar char="•"/>
              <a:defRPr/>
            </a:pPr>
            <a:r>
              <a:rPr lang="da-DK" sz="1200" dirty="0">
                <a:solidFill>
                  <a:schemeClr val="tx1"/>
                </a:solidFill>
              </a:rPr>
              <a:t>Ledelse</a:t>
            </a:r>
          </a:p>
          <a:p>
            <a:pPr marL="171450" indent="-171450" fontAlgn="auto">
              <a:spcBef>
                <a:spcPts val="0"/>
              </a:spcBef>
              <a:spcAft>
                <a:spcPts val="0"/>
              </a:spcAft>
              <a:buFont typeface="Arial" pitchFamily="34" charset="0"/>
              <a:buChar char="•"/>
              <a:defRPr/>
            </a:pPr>
            <a:r>
              <a:rPr lang="da-DK" sz="1200" dirty="0">
                <a:solidFill>
                  <a:schemeClr val="tx1"/>
                </a:solidFill>
              </a:rPr>
              <a:t>Daginstitutionernes samfundsmæssige anerkendelse, betydning og legitimitet</a:t>
            </a:r>
          </a:p>
          <a:p>
            <a:pPr marL="171450" indent="-171450" fontAlgn="auto">
              <a:spcBef>
                <a:spcPts val="0"/>
              </a:spcBef>
              <a:spcAft>
                <a:spcPts val="0"/>
              </a:spcAft>
              <a:buFont typeface="Arial" pitchFamily="34" charset="0"/>
              <a:buChar char="•"/>
              <a:defRPr/>
            </a:pPr>
            <a:r>
              <a:rPr lang="da-DK" sz="1200" dirty="0">
                <a:solidFill>
                  <a:schemeClr val="tx1"/>
                </a:solidFill>
              </a:rPr>
              <a:t>Ledelse</a:t>
            </a:r>
          </a:p>
          <a:p>
            <a:pPr marL="171450" indent="-171450" fontAlgn="auto">
              <a:spcBef>
                <a:spcPts val="0"/>
              </a:spcBef>
              <a:spcAft>
                <a:spcPts val="0"/>
              </a:spcAft>
              <a:buFont typeface="Arial" pitchFamily="34" charset="0"/>
              <a:buChar char="•"/>
              <a:defRPr/>
            </a:pPr>
            <a:r>
              <a:rPr lang="da-DK" sz="1200" dirty="0">
                <a:solidFill>
                  <a:schemeClr val="tx1"/>
                </a:solidFill>
              </a:rPr>
              <a:t>Børnefællesskaber</a:t>
            </a:r>
          </a:p>
          <a:p>
            <a:pPr marL="171450" indent="-171450" fontAlgn="auto">
              <a:spcBef>
                <a:spcPts val="0"/>
              </a:spcBef>
              <a:spcAft>
                <a:spcPts val="0"/>
              </a:spcAft>
              <a:buFont typeface="Arial" pitchFamily="34" charset="0"/>
              <a:buChar char="•"/>
              <a:defRPr/>
            </a:pPr>
            <a:r>
              <a:rPr lang="da-DK" sz="1200" dirty="0">
                <a:solidFill>
                  <a:schemeClr val="tx1"/>
                </a:solidFill>
              </a:rPr>
              <a:t>Didaktisk kompetence</a:t>
            </a:r>
          </a:p>
          <a:p>
            <a:pPr marL="171450" indent="-171450" fontAlgn="auto">
              <a:spcBef>
                <a:spcPts val="0"/>
              </a:spcBef>
              <a:spcAft>
                <a:spcPts val="0"/>
              </a:spcAft>
              <a:buFont typeface="Arial" pitchFamily="34" charset="0"/>
              <a:buChar char="•"/>
              <a:defRPr/>
            </a:pPr>
            <a:r>
              <a:rPr lang="da-DK" sz="1200" dirty="0">
                <a:solidFill>
                  <a:schemeClr val="tx1"/>
                </a:solidFill>
              </a:rPr>
              <a:t>Den arbejdsmarkedspolitiske betydning, åbningstider </a:t>
            </a:r>
            <a:r>
              <a:rPr lang="da-DK" sz="1200" dirty="0" err="1">
                <a:solidFill>
                  <a:schemeClr val="tx1"/>
                </a:solidFill>
              </a:rPr>
              <a:t>ect</a:t>
            </a:r>
            <a:r>
              <a:rPr lang="da-DK" sz="1200" dirty="0">
                <a:solidFill>
                  <a:schemeClr val="tx1"/>
                </a:solidFill>
              </a:rPr>
              <a:t>. Forældrenes krav til indhold</a:t>
            </a:r>
          </a:p>
          <a:p>
            <a:pPr marL="171450" indent="-171450" fontAlgn="auto">
              <a:spcBef>
                <a:spcPts val="0"/>
              </a:spcBef>
              <a:spcAft>
                <a:spcPts val="0"/>
              </a:spcAft>
              <a:buFont typeface="Arial" pitchFamily="34" charset="0"/>
              <a:buChar char="•"/>
              <a:defRPr/>
            </a:pPr>
            <a:endParaRPr lang="da-DK" sz="1200" dirty="0">
              <a:solidFill>
                <a:schemeClr val="tx1"/>
              </a:solidFill>
            </a:endParaRPr>
          </a:p>
          <a:p>
            <a:pPr fontAlgn="auto">
              <a:spcBef>
                <a:spcPts val="0"/>
              </a:spcBef>
              <a:spcAft>
                <a:spcPts val="0"/>
              </a:spcAft>
              <a:defRPr/>
            </a:pPr>
            <a:endParaRPr lang="da-DK" sz="1200"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7"/>
          <p:cNvSpPr/>
          <p:nvPr/>
        </p:nvSpPr>
        <p:spPr>
          <a:xfrm>
            <a:off x="395288" y="908050"/>
            <a:ext cx="8353425" cy="165735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a-DK"/>
          </a:p>
        </p:txBody>
      </p:sp>
      <p:sp>
        <p:nvSpPr>
          <p:cNvPr id="4" name="Pladsholder til sidefod 3"/>
          <p:cNvSpPr>
            <a:spLocks noGrp="1"/>
          </p:cNvSpPr>
          <p:nvPr>
            <p:ph type="ftr" sz="quarter" idx="11"/>
          </p:nvPr>
        </p:nvSpPr>
        <p:spPr/>
        <p:txBody>
          <a:bodyPr/>
          <a:lstStyle/>
          <a:p>
            <a:pPr>
              <a:defRPr/>
            </a:pPr>
            <a:r>
              <a:rPr lang="da-DK" dirty="0" smtClean="0"/>
              <a:t>Unni Lind</a:t>
            </a:r>
            <a:endParaRPr lang="da-DK" dirty="0"/>
          </a:p>
        </p:txBody>
      </p:sp>
      <p:sp>
        <p:nvSpPr>
          <p:cNvPr id="16387" name="Tekstboks 4"/>
          <p:cNvSpPr txBox="1">
            <a:spLocks noChangeArrowheads="1"/>
          </p:cNvSpPr>
          <p:nvPr/>
        </p:nvSpPr>
        <p:spPr bwMode="auto">
          <a:xfrm>
            <a:off x="755650" y="1052513"/>
            <a:ext cx="7704138" cy="1400175"/>
          </a:xfrm>
          <a:prstGeom prst="rect">
            <a:avLst/>
          </a:prstGeom>
          <a:noFill/>
          <a:ln w="9525">
            <a:noFill/>
            <a:miter lim="800000"/>
            <a:headEnd/>
            <a:tailEnd/>
          </a:ln>
        </p:spPr>
        <p:txBody>
          <a:bodyPr>
            <a:spAutoFit/>
          </a:bodyPr>
          <a:lstStyle/>
          <a:p>
            <a:r>
              <a:rPr lang="da-DK" sz="1700">
                <a:latin typeface="Calibri" pitchFamily="34" charset="0"/>
              </a:rPr>
              <a:t>Skulle man kort og helt alment karakterisere tilstanden på daginstitutionsområdet, så er den kendetegnet ved at:</a:t>
            </a:r>
          </a:p>
          <a:p>
            <a:r>
              <a:rPr lang="da-DK" sz="1700" i="1">
                <a:latin typeface="Calibri" pitchFamily="34" charset="0"/>
              </a:rPr>
              <a:t>daginstitutionerne er delagtiggjort i de omfattende forandringsprocesser, der generelt kendetegner velfærdsinstitutionerne i disse år. Forandringsprocesser hvor medarbejderne har bidraget</a:t>
            </a:r>
            <a:r>
              <a:rPr lang="da-DK" sz="1700">
                <a:latin typeface="Calibri" pitchFamily="34" charset="0"/>
              </a:rPr>
              <a:t> </a:t>
            </a:r>
            <a:r>
              <a:rPr lang="da-DK" sz="1700" i="1">
                <a:latin typeface="Calibri" pitchFamily="34" charset="0"/>
              </a:rPr>
              <a:t>aktivt.</a:t>
            </a:r>
            <a:endParaRPr lang="da-DK" sz="1700">
              <a:latin typeface="Calibri" pitchFamily="34" charset="0"/>
            </a:endParaRPr>
          </a:p>
        </p:txBody>
      </p:sp>
      <p:sp>
        <p:nvSpPr>
          <p:cNvPr id="16388" name="Tekstboks 6"/>
          <p:cNvSpPr txBox="1">
            <a:spLocks noChangeArrowheads="1"/>
          </p:cNvSpPr>
          <p:nvPr/>
        </p:nvSpPr>
        <p:spPr bwMode="auto">
          <a:xfrm>
            <a:off x="468313" y="333375"/>
            <a:ext cx="8351837" cy="338138"/>
          </a:xfrm>
          <a:prstGeom prst="rect">
            <a:avLst/>
          </a:prstGeom>
          <a:noFill/>
          <a:ln w="9525">
            <a:noFill/>
            <a:miter lim="800000"/>
            <a:headEnd/>
            <a:tailEnd/>
          </a:ln>
        </p:spPr>
        <p:txBody>
          <a:bodyPr>
            <a:spAutoFit/>
          </a:bodyPr>
          <a:lstStyle/>
          <a:p>
            <a:r>
              <a:rPr lang="da-DK" sz="1600">
                <a:latin typeface="Calibri" pitchFamily="34" charset="0"/>
              </a:rPr>
              <a:t>Trends, tendenser, tematikker – centrale pointer fra interview, hørring og diverse andres kilder</a:t>
            </a:r>
          </a:p>
        </p:txBody>
      </p:sp>
      <p:sp>
        <p:nvSpPr>
          <p:cNvPr id="11" name="Afrundet rektangel 10"/>
          <p:cNvSpPr/>
          <p:nvPr/>
        </p:nvSpPr>
        <p:spPr>
          <a:xfrm>
            <a:off x="539750" y="2997200"/>
            <a:ext cx="3168650" cy="2952750"/>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da-DK" sz="1400" i="1" dirty="0">
                <a:solidFill>
                  <a:schemeClr val="tx1"/>
                </a:solidFill>
              </a:rPr>
              <a:t>”Af bemærkningerne til dagtilbudsloven, kan man se at dagtilbuddets opgave anerkendes og at feltet ikke kun tilbyder pasning. Der er etableret en samfundsmæssig legitimitet gennem opgaverne med udvikling, dannelse og den sociale forebyggelse. </a:t>
            </a:r>
            <a:endParaRPr lang="da-DK" sz="1400" i="1" dirty="0">
              <a:solidFill>
                <a:schemeClr val="tx1"/>
              </a:solidFill>
            </a:endParaRPr>
          </a:p>
          <a:p>
            <a:pPr fontAlgn="auto">
              <a:spcBef>
                <a:spcPts val="0"/>
              </a:spcBef>
              <a:spcAft>
                <a:spcPts val="0"/>
              </a:spcAft>
              <a:defRPr/>
            </a:pPr>
            <a:endParaRPr lang="da-DK" sz="1400" i="1" dirty="0">
              <a:solidFill>
                <a:schemeClr val="tx1"/>
              </a:solidFill>
            </a:endParaRPr>
          </a:p>
          <a:p>
            <a:pPr fontAlgn="auto">
              <a:spcBef>
                <a:spcPts val="0"/>
              </a:spcBef>
              <a:spcAft>
                <a:spcPts val="0"/>
              </a:spcAft>
              <a:defRPr/>
            </a:pPr>
            <a:r>
              <a:rPr lang="da-DK" sz="1400" i="1" dirty="0">
                <a:solidFill>
                  <a:schemeClr val="tx1"/>
                </a:solidFill>
              </a:rPr>
              <a:t>Der </a:t>
            </a:r>
            <a:r>
              <a:rPr lang="da-DK" sz="1400" i="1" dirty="0">
                <a:solidFill>
                  <a:schemeClr val="tx1"/>
                </a:solidFill>
              </a:rPr>
              <a:t>er tale om anerkendelse af den måde, som ledere, pædagoger og pædagogmedhjælper dagligt løser opgaven.” </a:t>
            </a:r>
            <a:endParaRPr lang="da-DK" sz="1400" dirty="0">
              <a:solidFill>
                <a:schemeClr val="tx1"/>
              </a:solidFill>
            </a:endParaRPr>
          </a:p>
        </p:txBody>
      </p:sp>
      <p:sp>
        <p:nvSpPr>
          <p:cNvPr id="2" name="Rektangel 1"/>
          <p:cNvSpPr/>
          <p:nvPr/>
        </p:nvSpPr>
        <p:spPr>
          <a:xfrm>
            <a:off x="3995738" y="2781300"/>
            <a:ext cx="4968875" cy="3600450"/>
          </a:xfrm>
          <a:prstGeom prst="rect">
            <a:avLst/>
          </a:prstGeom>
        </p:spPr>
        <p:txBody>
          <a:bodyPr>
            <a:spAutoFit/>
          </a:bodyPr>
          <a:lstStyle/>
          <a:p>
            <a:pPr fontAlgn="auto">
              <a:spcBef>
                <a:spcPts val="0"/>
              </a:spcBef>
              <a:spcAft>
                <a:spcPts val="0"/>
              </a:spcAft>
              <a:defRPr/>
            </a:pPr>
            <a:r>
              <a:rPr lang="da-DK" dirty="0">
                <a:latin typeface="+mn-lt"/>
              </a:rPr>
              <a:t>Daginstitutionsområdet:</a:t>
            </a:r>
          </a:p>
          <a:p>
            <a:pPr marL="285750" indent="-285750" fontAlgn="auto">
              <a:spcBef>
                <a:spcPts val="0"/>
              </a:spcBef>
              <a:spcAft>
                <a:spcPts val="0"/>
              </a:spcAft>
              <a:buFont typeface="Arial" pitchFamily="34" charset="0"/>
              <a:buChar char="•"/>
              <a:defRPr/>
            </a:pPr>
            <a:r>
              <a:rPr lang="da-DK" sz="1600" dirty="0">
                <a:latin typeface="+mn-lt"/>
              </a:rPr>
              <a:t>E</a:t>
            </a:r>
            <a:r>
              <a:rPr lang="da-DK" sz="1600" dirty="0">
                <a:latin typeface="+mn-lt"/>
              </a:rPr>
              <a:t>n central og selvfølgelig del af velfærdsområdet</a:t>
            </a:r>
          </a:p>
          <a:p>
            <a:pPr marL="285750" indent="-285750" fontAlgn="auto">
              <a:spcBef>
                <a:spcPts val="0"/>
              </a:spcBef>
              <a:spcAft>
                <a:spcPts val="0"/>
              </a:spcAft>
              <a:buFont typeface="Arial" pitchFamily="34" charset="0"/>
              <a:buChar char="•"/>
              <a:defRPr/>
            </a:pPr>
            <a:r>
              <a:rPr lang="da-DK" sz="1600" dirty="0">
                <a:latin typeface="+mn-lt"/>
              </a:rPr>
              <a:t>Rykket frem på den politiske og forvaltningsmæssige dagsorden</a:t>
            </a:r>
          </a:p>
          <a:p>
            <a:pPr marL="285750" indent="-285750" fontAlgn="auto">
              <a:spcBef>
                <a:spcPts val="0"/>
              </a:spcBef>
              <a:spcAft>
                <a:spcPts val="0"/>
              </a:spcAft>
              <a:buFont typeface="Arial" pitchFamily="34" charset="0"/>
              <a:buChar char="•"/>
              <a:defRPr/>
            </a:pPr>
            <a:endParaRPr lang="da-DK" sz="1600" dirty="0">
              <a:latin typeface="+mn-lt"/>
            </a:endParaRPr>
          </a:p>
          <a:p>
            <a:pPr fontAlgn="auto">
              <a:spcBef>
                <a:spcPts val="0"/>
              </a:spcBef>
              <a:spcAft>
                <a:spcPts val="0"/>
              </a:spcAft>
              <a:defRPr/>
            </a:pPr>
            <a:r>
              <a:rPr lang="da-DK" sz="1600" dirty="0">
                <a:latin typeface="+mn-lt"/>
              </a:rPr>
              <a:t>Generel grundlæggende positiv indstilling til udviklingsprocessen. </a:t>
            </a:r>
          </a:p>
          <a:p>
            <a:pPr fontAlgn="auto">
              <a:spcBef>
                <a:spcPts val="0"/>
              </a:spcBef>
              <a:spcAft>
                <a:spcPts val="0"/>
              </a:spcAft>
              <a:defRPr/>
            </a:pPr>
            <a:endParaRPr lang="da-DK" sz="1600" dirty="0">
              <a:latin typeface="+mn-lt"/>
            </a:endParaRPr>
          </a:p>
          <a:p>
            <a:pPr fontAlgn="auto">
              <a:spcBef>
                <a:spcPts val="0"/>
              </a:spcBef>
              <a:spcAft>
                <a:spcPts val="0"/>
              </a:spcAft>
              <a:defRPr/>
            </a:pPr>
            <a:r>
              <a:rPr lang="da-DK" sz="1600" dirty="0">
                <a:latin typeface="+mn-lt"/>
              </a:rPr>
              <a:t>Man identificerer sig med velfærdsområdet og kæmper for det – interesse i at samarbejde og tilpasse sig</a:t>
            </a:r>
          </a:p>
          <a:p>
            <a:pPr fontAlgn="auto">
              <a:spcBef>
                <a:spcPts val="0"/>
              </a:spcBef>
              <a:spcAft>
                <a:spcPts val="0"/>
              </a:spcAft>
              <a:defRPr/>
            </a:pPr>
            <a:endParaRPr lang="da-DK" dirty="0">
              <a:latin typeface="+mn-lt"/>
            </a:endParaRPr>
          </a:p>
          <a:p>
            <a:pPr fontAlgn="auto">
              <a:spcBef>
                <a:spcPts val="0"/>
              </a:spcBef>
              <a:spcAft>
                <a:spcPts val="0"/>
              </a:spcAft>
              <a:defRPr/>
            </a:pPr>
            <a:r>
              <a:rPr lang="da-DK" sz="1600" dirty="0">
                <a:latin typeface="+mn-lt"/>
              </a:rPr>
              <a:t>Sagt </a:t>
            </a:r>
            <a:r>
              <a:rPr lang="da-DK" sz="1600" dirty="0">
                <a:latin typeface="+mn-lt"/>
              </a:rPr>
              <a:t>på en anden måde så betragter daginstitutionernes daglige aktører generelt set daginstitutionsområdet ud fra en </a:t>
            </a:r>
            <a:r>
              <a:rPr lang="da-DK" sz="1600" u="sng" dirty="0">
                <a:latin typeface="+mn-lt"/>
              </a:rPr>
              <a:t>ansvarlig</a:t>
            </a:r>
            <a:r>
              <a:rPr lang="da-DK" sz="1600" dirty="0">
                <a:latin typeface="+mn-lt"/>
              </a:rPr>
              <a:t> position.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sidefod 3"/>
          <p:cNvSpPr>
            <a:spLocks noGrp="1"/>
          </p:cNvSpPr>
          <p:nvPr>
            <p:ph type="ftr" sz="quarter" idx="11"/>
          </p:nvPr>
        </p:nvSpPr>
        <p:spPr/>
        <p:txBody>
          <a:bodyPr/>
          <a:lstStyle/>
          <a:p>
            <a:pPr>
              <a:defRPr/>
            </a:pPr>
            <a:r>
              <a:rPr lang="da-DK" smtClean="0"/>
              <a:t>Unni Lind</a:t>
            </a:r>
            <a:endParaRPr lang="da-DK"/>
          </a:p>
        </p:txBody>
      </p:sp>
      <p:sp>
        <p:nvSpPr>
          <p:cNvPr id="17410" name="Tekstboks 4"/>
          <p:cNvSpPr txBox="1">
            <a:spLocks noChangeArrowheads="1"/>
          </p:cNvSpPr>
          <p:nvPr/>
        </p:nvSpPr>
        <p:spPr bwMode="auto">
          <a:xfrm>
            <a:off x="468313" y="354013"/>
            <a:ext cx="8351837" cy="338137"/>
          </a:xfrm>
          <a:prstGeom prst="rect">
            <a:avLst/>
          </a:prstGeom>
          <a:noFill/>
          <a:ln w="9525">
            <a:noFill/>
            <a:miter lim="800000"/>
            <a:headEnd/>
            <a:tailEnd/>
          </a:ln>
        </p:spPr>
        <p:txBody>
          <a:bodyPr>
            <a:spAutoFit/>
          </a:bodyPr>
          <a:lstStyle/>
          <a:p>
            <a:r>
              <a:rPr lang="da-DK" sz="1600">
                <a:latin typeface="Calibri" pitchFamily="34" charset="0"/>
              </a:rPr>
              <a:t>Trends, tendenser, tematikker: Økonomiske (og politiske) vilkår</a:t>
            </a:r>
          </a:p>
        </p:txBody>
      </p:sp>
      <p:sp>
        <p:nvSpPr>
          <p:cNvPr id="7" name="Afrundet rektangel 6"/>
          <p:cNvSpPr/>
          <p:nvPr/>
        </p:nvSpPr>
        <p:spPr>
          <a:xfrm>
            <a:off x="539750" y="4076700"/>
            <a:ext cx="3816350" cy="1873250"/>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da-DK" sz="1400" dirty="0">
                <a:solidFill>
                  <a:schemeClr val="tx1"/>
                </a:solidFill>
              </a:rPr>
              <a:t>Anerkendelse –ja men måske mere på et sprogligt niveau end på det realpolitiske, f.eks. Løn, uddannelse …</a:t>
            </a:r>
          </a:p>
          <a:p>
            <a:pPr fontAlgn="auto">
              <a:spcBef>
                <a:spcPts val="0"/>
              </a:spcBef>
              <a:spcAft>
                <a:spcPts val="0"/>
              </a:spcAft>
              <a:defRPr/>
            </a:pPr>
            <a:endParaRPr lang="da-DK" sz="1400" dirty="0">
              <a:solidFill>
                <a:schemeClr val="tx1"/>
              </a:solidFill>
            </a:endParaRPr>
          </a:p>
          <a:p>
            <a:pPr fontAlgn="auto">
              <a:spcBef>
                <a:spcPts val="0"/>
              </a:spcBef>
              <a:spcAft>
                <a:spcPts val="0"/>
              </a:spcAft>
              <a:defRPr/>
            </a:pPr>
            <a:r>
              <a:rPr lang="da-DK" sz="1400" dirty="0">
                <a:solidFill>
                  <a:schemeClr val="tx1"/>
                </a:solidFill>
              </a:rPr>
              <a:t>De handlende praktikker: mangel på forståelse for det eksakte i det pædagogiske felt</a:t>
            </a:r>
          </a:p>
        </p:txBody>
      </p:sp>
      <p:sp>
        <p:nvSpPr>
          <p:cNvPr id="9" name="Tekstboks 8"/>
          <p:cNvSpPr txBox="1"/>
          <p:nvPr/>
        </p:nvSpPr>
        <p:spPr>
          <a:xfrm>
            <a:off x="539750" y="1522413"/>
            <a:ext cx="3995738" cy="2554287"/>
          </a:xfrm>
          <a:prstGeom prst="rect">
            <a:avLst/>
          </a:prstGeom>
          <a:noFill/>
        </p:spPr>
        <p:txBody>
          <a:bodyPr>
            <a:spAutoFit/>
          </a:bodyPr>
          <a:lstStyle/>
          <a:p>
            <a:pPr fontAlgn="auto">
              <a:spcBef>
                <a:spcPts val="0"/>
              </a:spcBef>
              <a:spcAft>
                <a:spcPts val="0"/>
              </a:spcAft>
              <a:defRPr/>
            </a:pPr>
            <a:r>
              <a:rPr lang="da-DK" sz="1600" dirty="0">
                <a:latin typeface="+mn-lt"/>
              </a:rPr>
              <a:t>2 aspekter:</a:t>
            </a:r>
          </a:p>
          <a:p>
            <a:pPr marL="342900" indent="-342900" fontAlgn="auto">
              <a:spcBef>
                <a:spcPts val="0"/>
              </a:spcBef>
              <a:spcAft>
                <a:spcPts val="0"/>
              </a:spcAft>
              <a:buFont typeface="+mj-lt"/>
              <a:buAutoNum type="arabicPeriod"/>
              <a:defRPr/>
            </a:pPr>
            <a:r>
              <a:rPr lang="da-DK" sz="1600" dirty="0">
                <a:latin typeface="+mn-lt"/>
              </a:rPr>
              <a:t>K</a:t>
            </a:r>
            <a:r>
              <a:rPr lang="da-DK" sz="1600" dirty="0">
                <a:latin typeface="+mn-lt"/>
              </a:rPr>
              <a:t>onsensus </a:t>
            </a:r>
            <a:r>
              <a:rPr lang="da-DK" sz="1600" dirty="0">
                <a:latin typeface="+mn-lt"/>
              </a:rPr>
              <a:t>om dagtilbudsområdets eksistensberettigelse, politisk interesse for feltet og generel tilfredshed med kvaliteten på dagtilbudsområdet og området er blevet mere anerkendt end tidligere. </a:t>
            </a:r>
          </a:p>
          <a:p>
            <a:pPr marL="342900" indent="-342900" fontAlgn="auto">
              <a:spcBef>
                <a:spcPts val="0"/>
              </a:spcBef>
              <a:spcAft>
                <a:spcPts val="0"/>
              </a:spcAft>
              <a:buFont typeface="+mj-lt"/>
              <a:buAutoNum type="arabicPeriod"/>
              <a:defRPr/>
            </a:pPr>
            <a:r>
              <a:rPr lang="da-DK" sz="1600" dirty="0">
                <a:latin typeface="+mn-lt"/>
              </a:rPr>
              <a:t>O</a:t>
            </a:r>
            <a:r>
              <a:rPr lang="da-DK" sz="1600" dirty="0">
                <a:latin typeface="+mn-lt"/>
              </a:rPr>
              <a:t>mrådet er trængt </a:t>
            </a:r>
            <a:r>
              <a:rPr lang="da-DK" sz="1600" dirty="0">
                <a:latin typeface="+mn-lt"/>
              </a:rPr>
              <a:t>i prioriteringskampen mellem de forskellige velfærdsområder. </a:t>
            </a:r>
          </a:p>
          <a:p>
            <a:pPr fontAlgn="auto">
              <a:spcBef>
                <a:spcPts val="0"/>
              </a:spcBef>
              <a:spcAft>
                <a:spcPts val="0"/>
              </a:spcAft>
              <a:defRPr/>
            </a:pPr>
            <a:endParaRPr lang="da-DK" sz="1600" dirty="0">
              <a:latin typeface="+mn-lt"/>
            </a:endParaRPr>
          </a:p>
        </p:txBody>
      </p:sp>
      <p:sp>
        <p:nvSpPr>
          <p:cNvPr id="10" name="Afrundet rektangel 9"/>
          <p:cNvSpPr/>
          <p:nvPr/>
        </p:nvSpPr>
        <p:spPr>
          <a:xfrm>
            <a:off x="4643438" y="1268413"/>
            <a:ext cx="3960812" cy="5113337"/>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da-DK" sz="1400" dirty="0">
              <a:solidFill>
                <a:schemeClr val="tx1"/>
              </a:solidFill>
            </a:endParaRPr>
          </a:p>
          <a:p>
            <a:pPr fontAlgn="auto">
              <a:spcBef>
                <a:spcPts val="0"/>
              </a:spcBef>
              <a:spcAft>
                <a:spcPts val="0"/>
              </a:spcAft>
              <a:defRPr/>
            </a:pPr>
            <a:r>
              <a:rPr lang="da-DK" sz="1400" dirty="0">
                <a:solidFill>
                  <a:schemeClr val="tx1"/>
                </a:solidFill>
              </a:rPr>
              <a:t>Charlotte </a:t>
            </a:r>
            <a:r>
              <a:rPr lang="da-DK" sz="1400" dirty="0">
                <a:solidFill>
                  <a:schemeClr val="tx1"/>
                </a:solidFill>
              </a:rPr>
              <a:t>Søderlund fra </a:t>
            </a:r>
            <a:r>
              <a:rPr lang="da-DK" sz="1400" dirty="0">
                <a:solidFill>
                  <a:schemeClr val="tx1"/>
                </a:solidFill>
              </a:rPr>
              <a:t>Socialministeriet: </a:t>
            </a:r>
            <a:endParaRPr lang="da-DK" sz="1400" dirty="0">
              <a:solidFill>
                <a:schemeClr val="tx1"/>
              </a:solidFill>
            </a:endParaRPr>
          </a:p>
          <a:p>
            <a:pPr fontAlgn="auto">
              <a:spcBef>
                <a:spcPts val="0"/>
              </a:spcBef>
              <a:spcAft>
                <a:spcPts val="0"/>
              </a:spcAft>
              <a:defRPr/>
            </a:pPr>
            <a:r>
              <a:rPr lang="da-DK" sz="1400" i="1" dirty="0">
                <a:solidFill>
                  <a:schemeClr val="tx1"/>
                </a:solidFill>
              </a:rPr>
              <a:t>”Der er konsensus om, at der er meget høj kvalitet i vores dagtilbud, også hvis vi sammenligner med andre lande, og traditionelt er der også en høj brugertilfredshed.” </a:t>
            </a:r>
            <a:endParaRPr lang="da-DK" sz="1400" dirty="0">
              <a:solidFill>
                <a:schemeClr val="tx1"/>
              </a:solidFill>
            </a:endParaRPr>
          </a:p>
          <a:p>
            <a:pPr fontAlgn="auto">
              <a:spcBef>
                <a:spcPts val="0"/>
              </a:spcBef>
              <a:spcAft>
                <a:spcPts val="0"/>
              </a:spcAft>
              <a:defRPr/>
            </a:pPr>
            <a:r>
              <a:rPr lang="da-DK" sz="1400" i="1" dirty="0">
                <a:solidFill>
                  <a:schemeClr val="tx1"/>
                </a:solidFill>
              </a:rPr>
              <a:t>”</a:t>
            </a:r>
            <a:r>
              <a:rPr lang="da-DK" sz="1400" i="1" dirty="0">
                <a:solidFill>
                  <a:schemeClr val="tx1"/>
                </a:solidFill>
              </a:rPr>
              <a:t>På grund af det økonomiske pres på hele velfærds- og serviceområdet, bliver der i højere grad en kamp, både mellem de faglige forvaltninger, men især også i forhold til økonomiforvaltningen ude i kommunerne, om hvilke områder der skal prioriteres</a:t>
            </a:r>
            <a:r>
              <a:rPr lang="da-DK" sz="1400" i="1" dirty="0">
                <a:solidFill>
                  <a:schemeClr val="tx1"/>
                </a:solidFill>
              </a:rPr>
              <a:t>.…. </a:t>
            </a:r>
          </a:p>
          <a:p>
            <a:pPr fontAlgn="auto">
              <a:spcBef>
                <a:spcPts val="0"/>
              </a:spcBef>
              <a:spcAft>
                <a:spcPts val="0"/>
              </a:spcAft>
              <a:defRPr/>
            </a:pPr>
            <a:endParaRPr lang="da-DK" sz="1400" i="1" dirty="0">
              <a:solidFill>
                <a:schemeClr val="tx1"/>
              </a:solidFill>
            </a:endParaRPr>
          </a:p>
          <a:p>
            <a:pPr fontAlgn="auto">
              <a:spcBef>
                <a:spcPts val="0"/>
              </a:spcBef>
              <a:spcAft>
                <a:spcPts val="0"/>
              </a:spcAft>
              <a:defRPr/>
            </a:pPr>
            <a:r>
              <a:rPr lang="da-DK" sz="1400" i="1" dirty="0">
                <a:solidFill>
                  <a:schemeClr val="tx1"/>
                </a:solidFill>
              </a:rPr>
              <a:t>Jeg </a:t>
            </a:r>
            <a:r>
              <a:rPr lang="da-DK" sz="1400" i="1" dirty="0">
                <a:solidFill>
                  <a:schemeClr val="tx1"/>
                </a:solidFill>
              </a:rPr>
              <a:t>tror, at dagtilbudsområdet kommer under pres blandt andet i den interne diskussion af prioriteringer mellem forvaltningerne. </a:t>
            </a:r>
            <a:endParaRPr lang="da-DK" sz="1400" i="1" dirty="0">
              <a:solidFill>
                <a:schemeClr val="tx1"/>
              </a:solidFill>
            </a:endParaRPr>
          </a:p>
          <a:p>
            <a:pPr fontAlgn="auto">
              <a:spcBef>
                <a:spcPts val="0"/>
              </a:spcBef>
              <a:spcAft>
                <a:spcPts val="0"/>
              </a:spcAft>
              <a:defRPr/>
            </a:pPr>
            <a:endParaRPr lang="da-DK" sz="1400" i="1" dirty="0">
              <a:solidFill>
                <a:schemeClr val="tx1"/>
              </a:solidFill>
            </a:endParaRPr>
          </a:p>
          <a:p>
            <a:pPr fontAlgn="auto">
              <a:spcBef>
                <a:spcPts val="0"/>
              </a:spcBef>
              <a:spcAft>
                <a:spcPts val="0"/>
              </a:spcAft>
              <a:defRPr/>
            </a:pPr>
            <a:r>
              <a:rPr lang="da-DK" sz="1400" i="1" dirty="0">
                <a:solidFill>
                  <a:schemeClr val="tx1"/>
                </a:solidFill>
              </a:rPr>
              <a:t>Vi </a:t>
            </a:r>
            <a:r>
              <a:rPr lang="da-DK" sz="1400" i="1" dirty="0">
                <a:solidFill>
                  <a:schemeClr val="tx1"/>
                </a:solidFill>
              </a:rPr>
              <a:t>må gøre det tydeligt, at hvis man laver besparelser eksempelvis i forhold til sprogvurderinger og sprogstimulering, eller hvis der spares i forhold til arbejdet med lærerplanerne, så kan vi se, at det betyder, at vi får nogle mindre kompetente børn. </a:t>
            </a:r>
            <a:r>
              <a:rPr lang="da-DK" sz="1400" i="1" dirty="0">
                <a:solidFill>
                  <a:schemeClr val="tx1"/>
                </a:solidFill>
              </a:rPr>
              <a:t>…”</a:t>
            </a:r>
            <a:endParaRPr lang="da-DK" sz="1400" dirty="0">
              <a:solidFill>
                <a:schemeClr val="tx1"/>
              </a:solidFill>
            </a:endParaRPr>
          </a:p>
          <a:p>
            <a:pPr fontAlgn="auto">
              <a:spcBef>
                <a:spcPts val="0"/>
              </a:spcBef>
              <a:spcAft>
                <a:spcPts val="0"/>
              </a:spcAft>
              <a:defRPr/>
            </a:pPr>
            <a:r>
              <a:rPr lang="da-DK" sz="1400" dirty="0">
                <a:solidFill>
                  <a:schemeClr val="tx1"/>
                </a:solidFill>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frundet rektangel 2"/>
          <p:cNvSpPr/>
          <p:nvPr/>
        </p:nvSpPr>
        <p:spPr>
          <a:xfrm>
            <a:off x="539750" y="2924175"/>
            <a:ext cx="8280400" cy="1657350"/>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a-DK"/>
          </a:p>
        </p:txBody>
      </p:sp>
      <p:sp>
        <p:nvSpPr>
          <p:cNvPr id="4" name="Pladsholder til sidefod 3"/>
          <p:cNvSpPr>
            <a:spLocks noGrp="1"/>
          </p:cNvSpPr>
          <p:nvPr>
            <p:ph type="ftr" sz="quarter" idx="11"/>
          </p:nvPr>
        </p:nvSpPr>
        <p:spPr/>
        <p:txBody>
          <a:bodyPr/>
          <a:lstStyle/>
          <a:p>
            <a:pPr>
              <a:defRPr/>
            </a:pPr>
            <a:r>
              <a:rPr lang="da-DK" smtClean="0"/>
              <a:t>Unni Lind</a:t>
            </a:r>
            <a:endParaRPr lang="da-DK"/>
          </a:p>
        </p:txBody>
      </p:sp>
      <p:sp>
        <p:nvSpPr>
          <p:cNvPr id="18435" name="Tekstboks 4"/>
          <p:cNvSpPr txBox="1">
            <a:spLocks noChangeArrowheads="1"/>
          </p:cNvSpPr>
          <p:nvPr/>
        </p:nvSpPr>
        <p:spPr bwMode="auto">
          <a:xfrm>
            <a:off x="468313" y="333375"/>
            <a:ext cx="8351837" cy="338138"/>
          </a:xfrm>
          <a:prstGeom prst="rect">
            <a:avLst/>
          </a:prstGeom>
          <a:noFill/>
          <a:ln w="9525">
            <a:noFill/>
            <a:miter lim="800000"/>
            <a:headEnd/>
            <a:tailEnd/>
          </a:ln>
        </p:spPr>
        <p:txBody>
          <a:bodyPr>
            <a:spAutoFit/>
          </a:bodyPr>
          <a:lstStyle/>
          <a:p>
            <a:r>
              <a:rPr lang="da-DK" sz="1600">
                <a:latin typeface="Calibri" pitchFamily="34" charset="0"/>
              </a:rPr>
              <a:t>Trends, tendenser, tematikker: Ledelse</a:t>
            </a:r>
          </a:p>
        </p:txBody>
      </p:sp>
      <p:sp>
        <p:nvSpPr>
          <p:cNvPr id="2" name="Tekstboks 1"/>
          <p:cNvSpPr txBox="1"/>
          <p:nvPr/>
        </p:nvSpPr>
        <p:spPr>
          <a:xfrm>
            <a:off x="755650" y="1125538"/>
            <a:ext cx="7777163" cy="5476875"/>
          </a:xfrm>
          <a:prstGeom prst="rect">
            <a:avLst/>
          </a:prstGeom>
          <a:noFill/>
        </p:spPr>
        <p:txBody>
          <a:bodyPr>
            <a:spAutoFit/>
          </a:bodyPr>
          <a:lstStyle/>
          <a:p>
            <a:pPr fontAlgn="auto">
              <a:spcBef>
                <a:spcPts val="0"/>
              </a:spcBef>
              <a:spcAft>
                <a:spcPts val="0"/>
              </a:spcAft>
              <a:defRPr/>
            </a:pPr>
            <a:r>
              <a:rPr lang="da-DK" sz="1600" dirty="0">
                <a:latin typeface="+mn-lt"/>
              </a:rPr>
              <a:t>Ledelsesopgave i dag:</a:t>
            </a:r>
          </a:p>
          <a:p>
            <a:pPr fontAlgn="auto">
              <a:spcBef>
                <a:spcPts val="0"/>
              </a:spcBef>
              <a:spcAft>
                <a:spcPts val="0"/>
              </a:spcAft>
              <a:defRPr/>
            </a:pPr>
            <a:r>
              <a:rPr lang="da-DK" sz="1600" dirty="0">
                <a:latin typeface="+mn-lt"/>
              </a:rPr>
              <a:t>at </a:t>
            </a:r>
            <a:r>
              <a:rPr lang="da-DK" sz="1600" dirty="0">
                <a:latin typeface="+mn-lt"/>
              </a:rPr>
              <a:t>formidle sammenhængen mellem den daglige pædagogiske praksis og de mange nye tiltag, forandringer og krav, som stilles fra de kommunale forvaltninger til </a:t>
            </a:r>
            <a:r>
              <a:rPr lang="da-DK" sz="1600" dirty="0" err="1">
                <a:latin typeface="+mn-lt"/>
              </a:rPr>
              <a:t>dagtilbudene</a:t>
            </a:r>
            <a:endParaRPr lang="da-DK" sz="1600" dirty="0">
              <a:latin typeface="+mn-lt"/>
            </a:endParaRPr>
          </a:p>
          <a:p>
            <a:pPr fontAlgn="auto">
              <a:spcBef>
                <a:spcPts val="0"/>
              </a:spcBef>
              <a:spcAft>
                <a:spcPts val="0"/>
              </a:spcAft>
              <a:defRPr/>
            </a:pPr>
            <a:endParaRPr lang="da-DK" sz="1600" dirty="0">
              <a:latin typeface="+mn-lt"/>
            </a:endParaRPr>
          </a:p>
          <a:p>
            <a:pPr fontAlgn="auto">
              <a:spcBef>
                <a:spcPts val="0"/>
              </a:spcBef>
              <a:spcAft>
                <a:spcPts val="0"/>
              </a:spcAft>
              <a:defRPr/>
            </a:pPr>
            <a:r>
              <a:rPr lang="da-DK" sz="1600" dirty="0">
                <a:latin typeface="+mn-lt"/>
              </a:rPr>
              <a:t>= knytter </a:t>
            </a:r>
            <a:r>
              <a:rPr lang="da-DK" sz="1600" dirty="0">
                <a:latin typeface="+mn-lt"/>
              </a:rPr>
              <a:t>lederne til det forvaltningsmæssige perspektiv </a:t>
            </a:r>
            <a:endParaRPr lang="da-DK" sz="1600" dirty="0">
              <a:latin typeface="+mn-lt"/>
            </a:endParaRPr>
          </a:p>
          <a:p>
            <a:pPr fontAlgn="auto">
              <a:spcBef>
                <a:spcPts val="0"/>
              </a:spcBef>
              <a:spcAft>
                <a:spcPts val="0"/>
              </a:spcAft>
              <a:defRPr/>
            </a:pPr>
            <a:r>
              <a:rPr lang="da-DK" sz="1600" dirty="0">
                <a:latin typeface="+mn-lt"/>
              </a:rPr>
              <a:t>= fordre </a:t>
            </a:r>
            <a:r>
              <a:rPr lang="da-DK" sz="1600" dirty="0">
                <a:latin typeface="+mn-lt"/>
              </a:rPr>
              <a:t>evnen til at </a:t>
            </a:r>
            <a:r>
              <a:rPr lang="da-DK" sz="1600" b="1" dirty="0">
                <a:latin typeface="+mn-lt"/>
              </a:rPr>
              <a:t>oversætte og formidle udviklingen til sine medarbejdere</a:t>
            </a:r>
            <a:r>
              <a:rPr lang="da-DK" sz="1600" dirty="0">
                <a:latin typeface="+mn-lt"/>
              </a:rPr>
              <a:t>. </a:t>
            </a:r>
            <a:endParaRPr lang="da-DK" sz="1600" dirty="0">
              <a:latin typeface="+mn-lt"/>
            </a:endParaRPr>
          </a:p>
          <a:p>
            <a:pPr fontAlgn="auto">
              <a:spcBef>
                <a:spcPts val="0"/>
              </a:spcBef>
              <a:spcAft>
                <a:spcPts val="0"/>
              </a:spcAft>
              <a:defRPr/>
            </a:pPr>
            <a:endParaRPr lang="da-DK" sz="1600" dirty="0">
              <a:latin typeface="+mn-lt"/>
            </a:endParaRPr>
          </a:p>
          <a:p>
            <a:pPr fontAlgn="auto">
              <a:spcBef>
                <a:spcPts val="0"/>
              </a:spcBef>
              <a:spcAft>
                <a:spcPts val="0"/>
              </a:spcAft>
              <a:defRPr/>
            </a:pPr>
            <a:endParaRPr lang="da-DK" sz="1400" dirty="0">
              <a:latin typeface="+mn-lt"/>
            </a:endParaRPr>
          </a:p>
          <a:p>
            <a:pPr fontAlgn="auto">
              <a:spcBef>
                <a:spcPts val="0"/>
              </a:spcBef>
              <a:spcAft>
                <a:spcPts val="0"/>
              </a:spcAft>
              <a:defRPr/>
            </a:pPr>
            <a:r>
              <a:rPr lang="da-DK" sz="1400" dirty="0">
                <a:latin typeface="+mn-lt"/>
              </a:rPr>
              <a:t>D</a:t>
            </a:r>
            <a:r>
              <a:rPr lang="da-DK" sz="1400" dirty="0">
                <a:latin typeface="+mn-lt"/>
              </a:rPr>
              <a:t>aginstitutionsleder </a:t>
            </a:r>
            <a:r>
              <a:rPr lang="da-DK" sz="1400" dirty="0">
                <a:latin typeface="+mn-lt"/>
              </a:rPr>
              <a:t>Charlotte Mauritsen </a:t>
            </a:r>
            <a:endParaRPr lang="da-DK" sz="1400" dirty="0">
              <a:latin typeface="+mn-lt"/>
            </a:endParaRPr>
          </a:p>
          <a:p>
            <a:pPr fontAlgn="auto">
              <a:spcBef>
                <a:spcPts val="0"/>
              </a:spcBef>
              <a:spcAft>
                <a:spcPts val="0"/>
              </a:spcAft>
              <a:defRPr/>
            </a:pPr>
            <a:r>
              <a:rPr lang="da-DK" sz="1400" i="1" dirty="0">
                <a:latin typeface="+mn-lt"/>
              </a:rPr>
              <a:t>”</a:t>
            </a:r>
            <a:r>
              <a:rPr lang="da-DK" sz="1400" i="1" dirty="0">
                <a:latin typeface="+mn-lt"/>
              </a:rPr>
              <a:t>En del af mit job som leder er, at skærme personalet for nogle af alle de ting, der kommer. Vores kommune er stor, og jeg ved af erfaring at hvis vi venter lidt, kan det være, at vi slet ikke behøver at gøre noget, så jeg prøver også at beskytte personalet, så de ikke skal føle stress. Jeg sidder måske egenrådigt og bestemmer hvad de skal vide og ikke vide, men det er jo offentligt, så derfor kan personalet selv få alle oplysninger, men jeg forsøger at tage tingene stille og roligt ind. Ikke med den fart, som politikerne gerne vil have det</a:t>
            </a:r>
            <a:r>
              <a:rPr lang="da-DK" sz="1400" i="1" dirty="0">
                <a:latin typeface="+mn-lt"/>
              </a:rPr>
              <a:t>.”</a:t>
            </a:r>
          </a:p>
          <a:p>
            <a:pPr fontAlgn="auto">
              <a:spcBef>
                <a:spcPts val="0"/>
              </a:spcBef>
              <a:spcAft>
                <a:spcPts val="0"/>
              </a:spcAft>
              <a:defRPr/>
            </a:pPr>
            <a:endParaRPr lang="da-DK" sz="1400" i="1" dirty="0">
              <a:latin typeface="+mn-lt"/>
            </a:endParaRPr>
          </a:p>
          <a:p>
            <a:pPr fontAlgn="auto">
              <a:spcBef>
                <a:spcPts val="0"/>
              </a:spcBef>
              <a:spcAft>
                <a:spcPts val="0"/>
              </a:spcAft>
              <a:defRPr/>
            </a:pPr>
            <a:r>
              <a:rPr lang="da-DK" sz="1600" dirty="0">
                <a:latin typeface="+mn-lt"/>
              </a:rPr>
              <a:t>OBS. </a:t>
            </a:r>
            <a:r>
              <a:rPr lang="da-DK" sz="1600" b="1" dirty="0">
                <a:latin typeface="+mn-lt"/>
              </a:rPr>
              <a:t>lederen der  </a:t>
            </a:r>
            <a:r>
              <a:rPr lang="da-DK" sz="1600" b="1" dirty="0">
                <a:latin typeface="+mn-lt"/>
              </a:rPr>
              <a:t>”egenrådigt bestemmer</a:t>
            </a:r>
            <a:r>
              <a:rPr lang="da-DK" sz="1600" dirty="0">
                <a:latin typeface="+mn-lt"/>
              </a:rPr>
              <a:t>” </a:t>
            </a:r>
            <a:endParaRPr lang="da-DK" sz="1600" dirty="0">
              <a:latin typeface="+mn-lt"/>
            </a:endParaRPr>
          </a:p>
          <a:p>
            <a:pPr marL="285750" indent="-285750" fontAlgn="auto">
              <a:spcBef>
                <a:spcPts val="0"/>
              </a:spcBef>
              <a:spcAft>
                <a:spcPts val="0"/>
              </a:spcAft>
              <a:buFont typeface="Arial" pitchFamily="34" charset="0"/>
              <a:buChar char="•"/>
              <a:defRPr/>
            </a:pPr>
            <a:r>
              <a:rPr lang="da-DK" sz="1600" dirty="0">
                <a:latin typeface="+mn-lt"/>
              </a:rPr>
              <a:t>lederen </a:t>
            </a:r>
            <a:r>
              <a:rPr lang="da-DK" sz="1600" dirty="0">
                <a:latin typeface="+mn-lt"/>
              </a:rPr>
              <a:t>er udfarende og bestemmende på en række områder og medarbejderne i større grad end tidligere ikke inddrages i ledelsens beslutninger </a:t>
            </a:r>
            <a:endParaRPr lang="da-DK" sz="1600" dirty="0">
              <a:latin typeface="+mn-lt"/>
            </a:endParaRPr>
          </a:p>
          <a:p>
            <a:pPr marL="285750" indent="-285750" fontAlgn="auto">
              <a:spcBef>
                <a:spcPts val="0"/>
              </a:spcBef>
              <a:spcAft>
                <a:spcPts val="0"/>
              </a:spcAft>
              <a:buFont typeface="Arial" pitchFamily="34" charset="0"/>
              <a:buChar char="•"/>
              <a:defRPr/>
            </a:pPr>
            <a:r>
              <a:rPr lang="da-DK" sz="1600" dirty="0">
                <a:latin typeface="+mn-lt"/>
              </a:rPr>
              <a:t>afspejler </a:t>
            </a:r>
            <a:r>
              <a:rPr lang="da-DK" sz="1600" dirty="0">
                <a:latin typeface="+mn-lt"/>
              </a:rPr>
              <a:t>den forandring, som ligger i ledelsesreformerne og tankegangen omkring ledelse på daginstitutionsområdet og i den offentlige sektor i det hele taget.  </a:t>
            </a:r>
            <a:endParaRPr lang="da-DK" sz="1600" dirty="0">
              <a:latin typeface="+mn-lt"/>
            </a:endParaRPr>
          </a:p>
          <a:p>
            <a:pPr marL="285750" indent="-285750" fontAlgn="auto">
              <a:spcBef>
                <a:spcPts val="0"/>
              </a:spcBef>
              <a:spcAft>
                <a:spcPts val="0"/>
              </a:spcAft>
              <a:buFont typeface="Arial" pitchFamily="34" charset="0"/>
              <a:buChar char="•"/>
              <a:defRPr/>
            </a:pPr>
            <a:r>
              <a:rPr lang="da-DK" sz="1600" dirty="0">
                <a:latin typeface="+mn-lt"/>
              </a:rPr>
              <a:t>et </a:t>
            </a:r>
            <a:r>
              <a:rPr lang="da-DK" sz="1600" dirty="0">
                <a:latin typeface="+mn-lt"/>
              </a:rPr>
              <a:t>skift hvor kollektive løsninger og udpræget medindflydelse til medarbejderne afløses af en kompetencedeling og </a:t>
            </a:r>
            <a:r>
              <a:rPr lang="da-DK" sz="1600" dirty="0">
                <a:latin typeface="+mn-lt"/>
              </a:rPr>
              <a:t>arbejdsdeling</a:t>
            </a:r>
          </a:p>
        </p:txBody>
      </p:sp>
      <p:sp>
        <p:nvSpPr>
          <p:cNvPr id="18437" name="Rektangel 6"/>
          <p:cNvSpPr>
            <a:spLocks noChangeArrowheads="1"/>
          </p:cNvSpPr>
          <p:nvPr/>
        </p:nvSpPr>
        <p:spPr bwMode="auto">
          <a:xfrm>
            <a:off x="323850" y="755650"/>
            <a:ext cx="8496300" cy="369888"/>
          </a:xfrm>
          <a:prstGeom prst="rect">
            <a:avLst/>
          </a:prstGeom>
          <a:noFill/>
          <a:ln w="9525">
            <a:noFill/>
            <a:miter lim="800000"/>
            <a:headEnd/>
            <a:tailEnd/>
          </a:ln>
        </p:spPr>
        <p:txBody>
          <a:bodyPr>
            <a:spAutoFit/>
          </a:bodyPr>
          <a:lstStyle/>
          <a:p>
            <a:r>
              <a:rPr lang="da-DK">
                <a:latin typeface="Calibri" pitchFamily="34" charset="0"/>
              </a:rPr>
              <a:t>Nye organisationsformer -lederne skal drive udviklingen frem på daginstitutionsområdet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sidefod 3"/>
          <p:cNvSpPr>
            <a:spLocks noGrp="1"/>
          </p:cNvSpPr>
          <p:nvPr>
            <p:ph type="ftr" sz="quarter" idx="11"/>
          </p:nvPr>
        </p:nvSpPr>
        <p:spPr/>
        <p:txBody>
          <a:bodyPr/>
          <a:lstStyle/>
          <a:p>
            <a:pPr>
              <a:defRPr/>
            </a:pPr>
            <a:r>
              <a:rPr lang="da-DK" smtClean="0"/>
              <a:t>Unni Lind</a:t>
            </a:r>
            <a:endParaRPr lang="da-DK"/>
          </a:p>
        </p:txBody>
      </p:sp>
      <p:sp>
        <p:nvSpPr>
          <p:cNvPr id="19458" name="Tekstboks 6"/>
          <p:cNvSpPr txBox="1">
            <a:spLocks noChangeArrowheads="1"/>
          </p:cNvSpPr>
          <p:nvPr/>
        </p:nvSpPr>
        <p:spPr bwMode="auto">
          <a:xfrm>
            <a:off x="468313" y="333375"/>
            <a:ext cx="8351837" cy="368300"/>
          </a:xfrm>
          <a:prstGeom prst="rect">
            <a:avLst/>
          </a:prstGeom>
          <a:noFill/>
          <a:ln w="9525">
            <a:noFill/>
            <a:miter lim="800000"/>
            <a:headEnd/>
            <a:tailEnd/>
          </a:ln>
        </p:spPr>
        <p:txBody>
          <a:bodyPr>
            <a:spAutoFit/>
          </a:bodyPr>
          <a:lstStyle/>
          <a:p>
            <a:r>
              <a:rPr lang="da-DK" sz="1600">
                <a:latin typeface="Calibri" pitchFamily="34" charset="0"/>
              </a:rPr>
              <a:t>Trends, tendenser, tematikker</a:t>
            </a:r>
            <a:r>
              <a:rPr lang="da-DK">
                <a:latin typeface="Calibri" pitchFamily="34" charset="0"/>
              </a:rPr>
              <a:t>: ”Figuren af skole.”</a:t>
            </a:r>
          </a:p>
        </p:txBody>
      </p:sp>
      <p:sp>
        <p:nvSpPr>
          <p:cNvPr id="8" name="Afrundet rektangel 7"/>
          <p:cNvSpPr/>
          <p:nvPr/>
        </p:nvSpPr>
        <p:spPr>
          <a:xfrm>
            <a:off x="539750" y="2205038"/>
            <a:ext cx="8064500" cy="1079500"/>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da-DK" sz="1400" dirty="0">
                <a:solidFill>
                  <a:schemeClr val="tx1"/>
                </a:solidFill>
              </a:rPr>
              <a:t>Peter Ø. Andersen </a:t>
            </a:r>
            <a:r>
              <a:rPr lang="da-DK" sz="1400" dirty="0">
                <a:solidFill>
                  <a:schemeClr val="tx1"/>
                </a:solidFill>
              </a:rPr>
              <a:t>:</a:t>
            </a:r>
            <a:endParaRPr lang="da-DK" sz="1400" dirty="0">
              <a:solidFill>
                <a:schemeClr val="tx1"/>
              </a:solidFill>
            </a:endParaRPr>
          </a:p>
          <a:p>
            <a:pPr fontAlgn="auto">
              <a:spcBef>
                <a:spcPts val="0"/>
              </a:spcBef>
              <a:spcAft>
                <a:spcPts val="0"/>
              </a:spcAft>
              <a:defRPr/>
            </a:pPr>
            <a:r>
              <a:rPr lang="da-DK" sz="1400" i="1" dirty="0">
                <a:solidFill>
                  <a:schemeClr val="tx1"/>
                </a:solidFill>
              </a:rPr>
              <a:t>”Det virker som om læringsfokuseringen og det målfokuserede orienterer sig mod et folkeskoleforløb, som langt hen af vejen er blevet accepteret som et mål med institutionsarbejdet og det er jo noget radikalt nyt. I forhold til tidligere ser vi en form for overidentifikation i forhold til det, børnene skal kunne for at komme i skole.”</a:t>
            </a:r>
            <a:r>
              <a:rPr lang="da-DK" sz="1400" dirty="0">
                <a:solidFill>
                  <a:schemeClr val="tx1"/>
                </a:solidFill>
              </a:rPr>
              <a:t> </a:t>
            </a:r>
          </a:p>
        </p:txBody>
      </p:sp>
      <p:sp>
        <p:nvSpPr>
          <p:cNvPr id="19460" name="Rektangel 5"/>
          <p:cNvSpPr>
            <a:spLocks noChangeArrowheads="1"/>
          </p:cNvSpPr>
          <p:nvPr/>
        </p:nvSpPr>
        <p:spPr bwMode="auto">
          <a:xfrm>
            <a:off x="827088" y="981075"/>
            <a:ext cx="7632700" cy="646113"/>
          </a:xfrm>
          <a:prstGeom prst="rect">
            <a:avLst/>
          </a:prstGeom>
          <a:noFill/>
          <a:ln w="9525">
            <a:noFill/>
            <a:miter lim="800000"/>
            <a:headEnd/>
            <a:tailEnd/>
          </a:ln>
        </p:spPr>
        <p:txBody>
          <a:bodyPr>
            <a:spAutoFit/>
          </a:bodyPr>
          <a:lstStyle/>
          <a:p>
            <a:r>
              <a:rPr lang="da-DK">
                <a:latin typeface="Calibri" pitchFamily="34" charset="0"/>
              </a:rPr>
              <a:t>Tanke- og praksisformer fra skolen i stigende grad sætter sit præg på daginstitutionerne</a:t>
            </a:r>
          </a:p>
        </p:txBody>
      </p:sp>
      <p:sp>
        <p:nvSpPr>
          <p:cNvPr id="19461" name="Rektangel 9"/>
          <p:cNvSpPr>
            <a:spLocks noChangeArrowheads="1"/>
          </p:cNvSpPr>
          <p:nvPr/>
        </p:nvSpPr>
        <p:spPr bwMode="auto">
          <a:xfrm>
            <a:off x="611188" y="3524250"/>
            <a:ext cx="7921625" cy="1200150"/>
          </a:xfrm>
          <a:prstGeom prst="rect">
            <a:avLst/>
          </a:prstGeom>
          <a:noFill/>
          <a:ln w="9525">
            <a:noFill/>
            <a:miter lim="800000"/>
            <a:headEnd/>
            <a:tailEnd/>
          </a:ln>
        </p:spPr>
        <p:txBody>
          <a:bodyPr>
            <a:spAutoFit/>
          </a:bodyPr>
          <a:lstStyle/>
          <a:p>
            <a:r>
              <a:rPr lang="da-DK">
                <a:latin typeface="Calibri" pitchFamily="34" charset="0"/>
              </a:rPr>
              <a:t>Sammenhæng ml. øget  læringsorienteret tilgang OG økonomiske nedskæringer - den læringsorienterede tilgang mere gruppeorienteret og kollektiv hvilket kan passe bedre sammen med en hverdag, hvor der bliver flere børn pr. voksne i daginstitutionerne.</a:t>
            </a:r>
          </a:p>
        </p:txBody>
      </p:sp>
      <p:sp>
        <p:nvSpPr>
          <p:cNvPr id="19462" name="Rektangel 11"/>
          <p:cNvSpPr>
            <a:spLocks noChangeArrowheads="1"/>
          </p:cNvSpPr>
          <p:nvPr/>
        </p:nvSpPr>
        <p:spPr bwMode="auto">
          <a:xfrm>
            <a:off x="611188" y="4868863"/>
            <a:ext cx="8137525" cy="1477962"/>
          </a:xfrm>
          <a:prstGeom prst="rect">
            <a:avLst/>
          </a:prstGeom>
          <a:noFill/>
          <a:ln w="9525">
            <a:noFill/>
            <a:miter lim="800000"/>
            <a:headEnd/>
            <a:tailEnd/>
          </a:ln>
        </p:spPr>
        <p:txBody>
          <a:bodyPr>
            <a:spAutoFit/>
          </a:bodyPr>
          <a:lstStyle/>
          <a:p>
            <a:r>
              <a:rPr lang="da-DK">
                <a:latin typeface="Calibri" pitchFamily="34" charset="0"/>
              </a:rPr>
              <a:t>En kulturændring i daginstitutionerne i form af en øgede arbejdsdeling. Der er sket et skift hvor kollektive løsninger og udpræget medindflydelse til medarbejderne afløses af en kompetencedeling og arbejdsdeling </a:t>
            </a:r>
          </a:p>
          <a:p>
            <a:r>
              <a:rPr lang="da-DK">
                <a:latin typeface="Calibri" pitchFamily="34" charset="0"/>
              </a:rPr>
              <a:t>Den er et af de strukturelle udslag, som  understøttes af den øgede læringsorientering.</a:t>
            </a:r>
          </a:p>
        </p:txBody>
      </p:sp>
      <p:sp>
        <p:nvSpPr>
          <p:cNvPr id="19463" name="Rektangel 12"/>
          <p:cNvSpPr>
            <a:spLocks noChangeArrowheads="1"/>
          </p:cNvSpPr>
          <p:nvPr/>
        </p:nvSpPr>
        <p:spPr bwMode="auto">
          <a:xfrm>
            <a:off x="827088" y="1722438"/>
            <a:ext cx="7543800" cy="338137"/>
          </a:xfrm>
          <a:prstGeom prst="rect">
            <a:avLst/>
          </a:prstGeom>
          <a:noFill/>
          <a:ln w="9525">
            <a:noFill/>
            <a:miter lim="800000"/>
            <a:headEnd/>
            <a:tailEnd/>
          </a:ln>
        </p:spPr>
        <p:txBody>
          <a:bodyPr>
            <a:spAutoFit/>
          </a:bodyPr>
          <a:lstStyle/>
          <a:p>
            <a:r>
              <a:rPr lang="da-DK" sz="1600">
                <a:latin typeface="Calibri" pitchFamily="34" charset="0"/>
              </a:rPr>
              <a:t>På 5 år er udviklingsbegrebet og omsorgsbegrebet erstattet af læringsbegrebet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sidefod 3"/>
          <p:cNvSpPr>
            <a:spLocks noGrp="1"/>
          </p:cNvSpPr>
          <p:nvPr>
            <p:ph type="ftr" sz="quarter" idx="11"/>
          </p:nvPr>
        </p:nvSpPr>
        <p:spPr/>
        <p:txBody>
          <a:bodyPr/>
          <a:lstStyle/>
          <a:p>
            <a:pPr>
              <a:defRPr/>
            </a:pPr>
            <a:r>
              <a:rPr lang="da-DK" smtClean="0"/>
              <a:t>Unni Lind</a:t>
            </a:r>
            <a:endParaRPr lang="da-DK"/>
          </a:p>
        </p:txBody>
      </p:sp>
      <p:sp>
        <p:nvSpPr>
          <p:cNvPr id="20482" name="Rektangel 4"/>
          <p:cNvSpPr>
            <a:spLocks noChangeArrowheads="1"/>
          </p:cNvSpPr>
          <p:nvPr/>
        </p:nvSpPr>
        <p:spPr bwMode="auto">
          <a:xfrm>
            <a:off x="755650" y="765175"/>
            <a:ext cx="7848600" cy="368300"/>
          </a:xfrm>
          <a:prstGeom prst="rect">
            <a:avLst/>
          </a:prstGeom>
          <a:noFill/>
          <a:ln w="9525">
            <a:noFill/>
            <a:miter lim="800000"/>
            <a:headEnd/>
            <a:tailEnd/>
          </a:ln>
        </p:spPr>
        <p:txBody>
          <a:bodyPr>
            <a:spAutoFit/>
          </a:bodyPr>
          <a:lstStyle/>
          <a:p>
            <a:r>
              <a:rPr lang="da-DK" b="1">
                <a:latin typeface="Calibri" pitchFamily="34" charset="0"/>
              </a:rPr>
              <a:t>Den pædagogiske faglighed: kampen for at erobre handlemulighederne tilbage</a:t>
            </a:r>
            <a:endParaRPr lang="da-DK">
              <a:latin typeface="Calibri" pitchFamily="34" charset="0"/>
            </a:endParaRPr>
          </a:p>
        </p:txBody>
      </p:sp>
      <p:sp>
        <p:nvSpPr>
          <p:cNvPr id="20483" name="Tekstboks 5"/>
          <p:cNvSpPr txBox="1">
            <a:spLocks noChangeArrowheads="1"/>
          </p:cNvSpPr>
          <p:nvPr/>
        </p:nvSpPr>
        <p:spPr bwMode="auto">
          <a:xfrm>
            <a:off x="468313" y="333375"/>
            <a:ext cx="8351837" cy="338138"/>
          </a:xfrm>
          <a:prstGeom prst="rect">
            <a:avLst/>
          </a:prstGeom>
          <a:noFill/>
          <a:ln w="9525">
            <a:noFill/>
            <a:miter lim="800000"/>
            <a:headEnd/>
            <a:tailEnd/>
          </a:ln>
        </p:spPr>
        <p:txBody>
          <a:bodyPr>
            <a:spAutoFit/>
          </a:bodyPr>
          <a:lstStyle/>
          <a:p>
            <a:r>
              <a:rPr lang="da-DK" sz="1600">
                <a:latin typeface="Calibri" pitchFamily="34" charset="0"/>
              </a:rPr>
              <a:t>Trends, tendenser, tematikker</a:t>
            </a:r>
          </a:p>
        </p:txBody>
      </p:sp>
      <p:sp>
        <p:nvSpPr>
          <p:cNvPr id="8" name="Afrundet rektangel 7"/>
          <p:cNvSpPr/>
          <p:nvPr/>
        </p:nvSpPr>
        <p:spPr>
          <a:xfrm>
            <a:off x="611188" y="1844675"/>
            <a:ext cx="3673475" cy="4321175"/>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da-DK" sz="1600" dirty="0">
                <a:solidFill>
                  <a:schemeClr val="tx1"/>
                </a:solidFill>
              </a:rPr>
              <a:t>Anja Stanek RUC </a:t>
            </a:r>
            <a:r>
              <a:rPr lang="da-DK" sz="1600" dirty="0">
                <a:solidFill>
                  <a:schemeClr val="tx1"/>
                </a:solidFill>
              </a:rPr>
              <a:t>:   </a:t>
            </a:r>
            <a:endParaRPr lang="da-DK" sz="1600" dirty="0">
              <a:solidFill>
                <a:schemeClr val="tx1"/>
              </a:solidFill>
            </a:endParaRPr>
          </a:p>
          <a:p>
            <a:pPr fontAlgn="auto">
              <a:spcBef>
                <a:spcPts val="0"/>
              </a:spcBef>
              <a:spcAft>
                <a:spcPts val="0"/>
              </a:spcAft>
              <a:defRPr/>
            </a:pPr>
            <a:r>
              <a:rPr lang="da-DK" sz="1600" dirty="0">
                <a:solidFill>
                  <a:schemeClr val="tx1"/>
                </a:solidFill>
              </a:rPr>
              <a:t> </a:t>
            </a:r>
            <a:r>
              <a:rPr lang="da-DK" sz="1600" i="1" dirty="0">
                <a:solidFill>
                  <a:schemeClr val="tx1"/>
                </a:solidFill>
              </a:rPr>
              <a:t>”</a:t>
            </a:r>
            <a:r>
              <a:rPr lang="da-DK" sz="1600" i="1" dirty="0">
                <a:solidFill>
                  <a:schemeClr val="tx1"/>
                </a:solidFill>
              </a:rPr>
              <a:t>Det handler i høj grad om, at få handlemulighederne tilbage på egen boldgade. Der er en tendens til, i hele det store system vi har opbygget omkring børn, at vi sidder i daginstitutionen eller skolen eller </a:t>
            </a:r>
            <a:r>
              <a:rPr lang="da-DK" sz="1600" i="1" dirty="0" err="1">
                <a:solidFill>
                  <a:schemeClr val="tx1"/>
                </a:solidFill>
              </a:rPr>
              <a:t>SFO`en</a:t>
            </a:r>
            <a:r>
              <a:rPr lang="da-DK" sz="1600" i="1" dirty="0">
                <a:solidFill>
                  <a:schemeClr val="tx1"/>
                </a:solidFill>
              </a:rPr>
              <a:t> og opdager, at der er et problem og så må der komme nogen andre og løse det. Det er nogen andre, der skaber problemer og det er nogen andre, der skal løse dem, vi kan bare kigge på det</a:t>
            </a:r>
            <a:r>
              <a:rPr lang="da-DK" sz="1600" i="1" dirty="0">
                <a:solidFill>
                  <a:schemeClr val="tx1"/>
                </a:solidFill>
              </a:rPr>
              <a:t>.</a:t>
            </a:r>
          </a:p>
          <a:p>
            <a:pPr fontAlgn="auto">
              <a:spcBef>
                <a:spcPts val="0"/>
              </a:spcBef>
              <a:spcAft>
                <a:spcPts val="0"/>
              </a:spcAft>
              <a:defRPr/>
            </a:pPr>
            <a:endParaRPr lang="da-DK" sz="1600" i="1" dirty="0">
              <a:solidFill>
                <a:schemeClr val="tx1"/>
              </a:solidFill>
            </a:endParaRPr>
          </a:p>
          <a:p>
            <a:pPr fontAlgn="auto">
              <a:spcBef>
                <a:spcPts val="0"/>
              </a:spcBef>
              <a:spcAft>
                <a:spcPts val="0"/>
              </a:spcAft>
              <a:defRPr/>
            </a:pPr>
            <a:r>
              <a:rPr lang="da-DK" sz="1600" i="1" dirty="0">
                <a:solidFill>
                  <a:schemeClr val="tx1"/>
                </a:solidFill>
              </a:rPr>
              <a:t> </a:t>
            </a:r>
            <a:r>
              <a:rPr lang="da-DK" sz="1600" i="1" dirty="0">
                <a:solidFill>
                  <a:schemeClr val="tx1"/>
                </a:solidFill>
              </a:rPr>
              <a:t>Jeg vil rigtig gerne have handlemulighederne tilbage til der, hvor problemet rent faktisk viser sig.” </a:t>
            </a:r>
            <a:endParaRPr lang="da-DK" sz="1600" dirty="0">
              <a:solidFill>
                <a:schemeClr val="tx1"/>
              </a:solidFill>
            </a:endParaRPr>
          </a:p>
        </p:txBody>
      </p:sp>
      <p:sp>
        <p:nvSpPr>
          <p:cNvPr id="9" name="Tekstboks 8"/>
          <p:cNvSpPr txBox="1"/>
          <p:nvPr/>
        </p:nvSpPr>
        <p:spPr>
          <a:xfrm>
            <a:off x="4859338" y="1412875"/>
            <a:ext cx="3744912" cy="4708525"/>
          </a:xfrm>
          <a:prstGeom prst="rect">
            <a:avLst/>
          </a:prstGeom>
          <a:solidFill>
            <a:schemeClr val="accent5">
              <a:lumMod val="20000"/>
              <a:lumOff val="80000"/>
            </a:schemeClr>
          </a:solidFill>
        </p:spPr>
        <p:txBody>
          <a:bodyPr>
            <a:spAutoFit/>
          </a:bodyPr>
          <a:lstStyle/>
          <a:p>
            <a:pPr fontAlgn="auto">
              <a:spcBef>
                <a:spcPts val="0"/>
              </a:spcBef>
              <a:spcAft>
                <a:spcPts val="0"/>
              </a:spcAft>
              <a:defRPr/>
            </a:pPr>
            <a:r>
              <a:rPr lang="da-DK" sz="1500" dirty="0">
                <a:latin typeface="+mn-lt"/>
              </a:rPr>
              <a:t>Det pædagogiske personales bud på væsentlige tematikker ift. den pædagogiske faglighed: </a:t>
            </a:r>
          </a:p>
          <a:p>
            <a:pPr fontAlgn="auto">
              <a:spcBef>
                <a:spcPts val="0"/>
              </a:spcBef>
              <a:spcAft>
                <a:spcPts val="0"/>
              </a:spcAft>
              <a:defRPr/>
            </a:pPr>
            <a:r>
              <a:rPr lang="da-DK" sz="1500" dirty="0">
                <a:latin typeface="+mn-lt"/>
              </a:rPr>
              <a:t> </a:t>
            </a:r>
          </a:p>
          <a:p>
            <a:pPr marL="285750" indent="-285750" fontAlgn="auto">
              <a:spcBef>
                <a:spcPts val="0"/>
              </a:spcBef>
              <a:spcAft>
                <a:spcPts val="0"/>
              </a:spcAft>
              <a:buFont typeface="Arial" pitchFamily="34" charset="0"/>
              <a:buChar char="•"/>
              <a:defRPr/>
            </a:pPr>
            <a:r>
              <a:rPr lang="da-DK" sz="1500" dirty="0">
                <a:latin typeface="+mn-lt"/>
              </a:rPr>
              <a:t>Fokus på egne initiativer og handlemuligheder – initiativer fra forvaltning og politikere er ikke tilstrækkelige</a:t>
            </a:r>
          </a:p>
          <a:p>
            <a:pPr marL="285750" indent="-285750" fontAlgn="auto">
              <a:spcBef>
                <a:spcPts val="0"/>
              </a:spcBef>
              <a:spcAft>
                <a:spcPts val="0"/>
              </a:spcAft>
              <a:buFont typeface="Arial" pitchFamily="34" charset="0"/>
              <a:buChar char="•"/>
              <a:defRPr/>
            </a:pPr>
            <a:r>
              <a:rPr lang="da-DK" sz="1500" dirty="0">
                <a:latin typeface="+mn-lt"/>
              </a:rPr>
              <a:t>Nødvendigt med fælles udgangspunkt og styrkelse af fælles bevidste pædagogiske arbejdsprocesser </a:t>
            </a:r>
          </a:p>
          <a:p>
            <a:pPr marL="285750" indent="-285750" fontAlgn="auto">
              <a:spcBef>
                <a:spcPts val="0"/>
              </a:spcBef>
              <a:spcAft>
                <a:spcPts val="0"/>
              </a:spcAft>
              <a:buFont typeface="Arial" pitchFamily="34" charset="0"/>
              <a:buChar char="•"/>
              <a:defRPr/>
            </a:pPr>
            <a:r>
              <a:rPr lang="da-DK" sz="1500" dirty="0">
                <a:latin typeface="+mn-lt"/>
              </a:rPr>
              <a:t>Fokus på refleksion, debatkultur og egne læreprocesser hos personalet</a:t>
            </a:r>
          </a:p>
          <a:p>
            <a:pPr marL="285750" indent="-285750" fontAlgn="auto">
              <a:spcBef>
                <a:spcPts val="0"/>
              </a:spcBef>
              <a:spcAft>
                <a:spcPts val="0"/>
              </a:spcAft>
              <a:buFont typeface="Arial" pitchFamily="34" charset="0"/>
              <a:buChar char="•"/>
              <a:defRPr/>
            </a:pPr>
            <a:r>
              <a:rPr lang="da-DK" sz="1500" dirty="0">
                <a:latin typeface="+mn-lt"/>
              </a:rPr>
              <a:t>Fokus på børneperspektivet og børnefællesskaber – bud på daginstitutionernes udvikling af pædagogikken</a:t>
            </a:r>
          </a:p>
          <a:p>
            <a:pPr fontAlgn="auto">
              <a:spcBef>
                <a:spcPts val="0"/>
              </a:spcBef>
              <a:spcAft>
                <a:spcPts val="0"/>
              </a:spcAft>
              <a:defRPr/>
            </a:pPr>
            <a:endParaRPr lang="da-DK" sz="1500" dirty="0">
              <a:latin typeface="+mn-lt"/>
            </a:endParaRPr>
          </a:p>
          <a:p>
            <a:pPr fontAlgn="auto">
              <a:spcBef>
                <a:spcPts val="0"/>
              </a:spcBef>
              <a:spcAft>
                <a:spcPts val="0"/>
              </a:spcAft>
              <a:defRPr/>
            </a:pPr>
            <a:r>
              <a:rPr lang="da-DK" sz="1500" dirty="0">
                <a:latin typeface="+mn-lt"/>
              </a:rPr>
              <a:t>(også delvist konsulenternes </a:t>
            </a:r>
            <a:r>
              <a:rPr lang="da-DK" sz="1500" dirty="0">
                <a:latin typeface="+mn-lt"/>
              </a:rPr>
              <a:t>og forvalternes og forskernes </a:t>
            </a:r>
            <a:r>
              <a:rPr lang="da-DK" sz="1500" dirty="0">
                <a:latin typeface="+mn-lt"/>
              </a:rPr>
              <a:t>perspektiv)</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sidefod 3"/>
          <p:cNvSpPr>
            <a:spLocks noGrp="1"/>
          </p:cNvSpPr>
          <p:nvPr>
            <p:ph type="ftr" sz="quarter" idx="11"/>
          </p:nvPr>
        </p:nvSpPr>
        <p:spPr/>
        <p:txBody>
          <a:bodyPr/>
          <a:lstStyle/>
          <a:p>
            <a:pPr>
              <a:defRPr/>
            </a:pPr>
            <a:r>
              <a:rPr lang="da-DK" smtClean="0"/>
              <a:t>Unni Lind</a:t>
            </a:r>
            <a:endParaRPr lang="da-DK"/>
          </a:p>
        </p:txBody>
      </p:sp>
      <p:sp>
        <p:nvSpPr>
          <p:cNvPr id="21506" name="Pladsholder til sidefod 3"/>
          <p:cNvSpPr txBox="1">
            <a:spLocks/>
          </p:cNvSpPr>
          <p:nvPr/>
        </p:nvSpPr>
        <p:spPr bwMode="auto">
          <a:xfrm>
            <a:off x="3124200" y="6356350"/>
            <a:ext cx="2895600" cy="365125"/>
          </a:xfrm>
          <a:prstGeom prst="rect">
            <a:avLst/>
          </a:prstGeom>
          <a:noFill/>
          <a:ln w="9525">
            <a:noFill/>
            <a:miter lim="800000"/>
            <a:headEnd/>
            <a:tailEnd/>
          </a:ln>
        </p:spPr>
        <p:txBody>
          <a:bodyPr anchor="ctr"/>
          <a:lstStyle/>
          <a:p>
            <a:pPr algn="ctr"/>
            <a:r>
              <a:rPr lang="da-DK" sz="1200">
                <a:solidFill>
                  <a:srgbClr val="898989"/>
                </a:solidFill>
                <a:latin typeface="Calibri" pitchFamily="34" charset="0"/>
              </a:rPr>
              <a:t>Unni Lind</a:t>
            </a:r>
          </a:p>
        </p:txBody>
      </p:sp>
      <p:sp>
        <p:nvSpPr>
          <p:cNvPr id="6" name="Tekstboks 5"/>
          <p:cNvSpPr txBox="1"/>
          <p:nvPr/>
        </p:nvSpPr>
        <p:spPr>
          <a:xfrm>
            <a:off x="323850" y="908050"/>
            <a:ext cx="8569325" cy="5694363"/>
          </a:xfrm>
          <a:prstGeom prst="rect">
            <a:avLst/>
          </a:prstGeom>
          <a:solidFill>
            <a:schemeClr val="accent6">
              <a:lumMod val="20000"/>
              <a:lumOff val="80000"/>
            </a:schemeClr>
          </a:solidFill>
        </p:spPr>
        <p:txBody>
          <a:bodyPr>
            <a:spAutoFit/>
          </a:bodyPr>
          <a:lstStyle/>
          <a:p>
            <a:pPr fontAlgn="auto">
              <a:spcBef>
                <a:spcPts val="0"/>
              </a:spcBef>
              <a:spcAft>
                <a:spcPts val="0"/>
              </a:spcAft>
              <a:defRPr/>
            </a:pPr>
            <a:r>
              <a:rPr lang="da-DK" sz="1400" dirty="0">
                <a:latin typeface="+mn-lt"/>
              </a:rPr>
              <a:t>Dilemma 1: Er den øgede anerkendelse af daginstitutionerne reel eller er anerkendelse mere retorisk, når det ikke giver sig udslag i en økonomisk prioritering af området</a:t>
            </a:r>
          </a:p>
          <a:p>
            <a:pPr fontAlgn="auto">
              <a:spcBef>
                <a:spcPts val="0"/>
              </a:spcBef>
              <a:spcAft>
                <a:spcPts val="0"/>
              </a:spcAft>
              <a:defRPr/>
            </a:pPr>
            <a:endParaRPr lang="da-DK" sz="1400" dirty="0">
              <a:latin typeface="+mn-lt"/>
            </a:endParaRPr>
          </a:p>
          <a:p>
            <a:pPr fontAlgn="auto">
              <a:spcBef>
                <a:spcPts val="0"/>
              </a:spcBef>
              <a:spcAft>
                <a:spcPts val="0"/>
              </a:spcAft>
              <a:defRPr/>
            </a:pPr>
            <a:r>
              <a:rPr lang="da-DK" sz="1400" dirty="0">
                <a:latin typeface="+mn-lt"/>
              </a:rPr>
              <a:t>Dilemma 2: Betyder de øgede krav til dokumentation af fagligheden styrkes eller er dokumentationskravet for fokuseret på eksakthed fremfor kompleksintet</a:t>
            </a:r>
          </a:p>
          <a:p>
            <a:pPr fontAlgn="auto">
              <a:spcBef>
                <a:spcPts val="0"/>
              </a:spcBef>
              <a:spcAft>
                <a:spcPts val="0"/>
              </a:spcAft>
              <a:defRPr/>
            </a:pPr>
            <a:endParaRPr lang="da-DK" sz="1400" dirty="0">
              <a:latin typeface="+mn-lt"/>
            </a:endParaRPr>
          </a:p>
          <a:p>
            <a:pPr fontAlgn="auto">
              <a:spcBef>
                <a:spcPts val="0"/>
              </a:spcBef>
              <a:spcAft>
                <a:spcPts val="0"/>
              </a:spcAft>
              <a:defRPr/>
            </a:pPr>
            <a:r>
              <a:rPr lang="da-DK" sz="1400" dirty="0">
                <a:latin typeface="+mn-lt"/>
              </a:rPr>
              <a:t>Dilemma 3: Er daginstitutionsområdet styrket som integreret del af velfærdsydelserne eller bliver området yderligere trængt i prioriteringskampen mellem de forskellige velfærdsydelser</a:t>
            </a:r>
          </a:p>
          <a:p>
            <a:pPr fontAlgn="auto">
              <a:spcBef>
                <a:spcPts val="0"/>
              </a:spcBef>
              <a:spcAft>
                <a:spcPts val="0"/>
              </a:spcAft>
              <a:defRPr/>
            </a:pPr>
            <a:endParaRPr lang="da-DK" sz="1400" dirty="0">
              <a:latin typeface="+mn-lt"/>
            </a:endParaRPr>
          </a:p>
          <a:p>
            <a:pPr fontAlgn="auto">
              <a:spcBef>
                <a:spcPts val="0"/>
              </a:spcBef>
              <a:spcAft>
                <a:spcPts val="0"/>
              </a:spcAft>
              <a:defRPr/>
            </a:pPr>
            <a:r>
              <a:rPr lang="da-DK" sz="1400" dirty="0">
                <a:latin typeface="+mn-lt"/>
              </a:rPr>
              <a:t>Dilemma 4: Er opgøret med medarbejderindflydelse og </a:t>
            </a:r>
            <a:r>
              <a:rPr lang="da-DK" sz="1400" dirty="0" err="1">
                <a:latin typeface="+mn-lt"/>
              </a:rPr>
              <a:t>kollektiveløsninger</a:t>
            </a:r>
            <a:r>
              <a:rPr lang="da-DK" sz="1400" dirty="0">
                <a:latin typeface="+mn-lt"/>
              </a:rPr>
              <a:t> en nødvendig og udviklende forandring eller mister daginstitutionsområdet nogle væsentlige værdier ift. det pædagogiske arbejde</a:t>
            </a:r>
          </a:p>
          <a:p>
            <a:pPr fontAlgn="auto">
              <a:spcBef>
                <a:spcPts val="0"/>
              </a:spcBef>
              <a:spcAft>
                <a:spcPts val="0"/>
              </a:spcAft>
              <a:defRPr/>
            </a:pPr>
            <a:endParaRPr lang="da-DK" sz="1400" dirty="0">
              <a:latin typeface="+mn-lt"/>
            </a:endParaRPr>
          </a:p>
          <a:p>
            <a:pPr fontAlgn="auto">
              <a:spcBef>
                <a:spcPts val="0"/>
              </a:spcBef>
              <a:spcAft>
                <a:spcPts val="0"/>
              </a:spcAft>
              <a:defRPr/>
            </a:pPr>
            <a:r>
              <a:rPr lang="da-DK" sz="1400" dirty="0">
                <a:latin typeface="+mn-lt"/>
              </a:rPr>
              <a:t>Dilemma 5: Er den tiltagende arbejdsdeling på daginstitutionsområdet udtryk for en faglig udvikling eller skal det ses som udtryk for at det pædagogiske arbejde i stigende grad organiseres ud fra mere snævre økonomiske perspektiver</a:t>
            </a:r>
          </a:p>
          <a:p>
            <a:pPr fontAlgn="auto">
              <a:spcBef>
                <a:spcPts val="0"/>
              </a:spcBef>
              <a:spcAft>
                <a:spcPts val="0"/>
              </a:spcAft>
              <a:defRPr/>
            </a:pPr>
            <a:endParaRPr lang="da-DK" sz="1400" dirty="0">
              <a:latin typeface="+mn-lt"/>
            </a:endParaRPr>
          </a:p>
          <a:p>
            <a:pPr fontAlgn="auto">
              <a:spcBef>
                <a:spcPts val="0"/>
              </a:spcBef>
              <a:spcAft>
                <a:spcPts val="0"/>
              </a:spcAft>
              <a:defRPr/>
            </a:pPr>
            <a:r>
              <a:rPr lang="da-DK" sz="1400" dirty="0">
                <a:latin typeface="+mn-lt"/>
              </a:rPr>
              <a:t>Dilemma 6: Er daginstitutionspædagogikken inde i en naturlig udvikling, hvor sammenhængen med skolen bliver tydeligere eller er der ved at ske en </a:t>
            </a:r>
            <a:r>
              <a:rPr lang="da-DK" sz="1400" dirty="0" err="1">
                <a:latin typeface="+mn-lt"/>
              </a:rPr>
              <a:t>skolificering</a:t>
            </a:r>
            <a:r>
              <a:rPr lang="da-DK" sz="1400" dirty="0">
                <a:latin typeface="+mn-lt"/>
              </a:rPr>
              <a:t> af området</a:t>
            </a:r>
          </a:p>
          <a:p>
            <a:pPr fontAlgn="auto">
              <a:spcBef>
                <a:spcPts val="0"/>
              </a:spcBef>
              <a:spcAft>
                <a:spcPts val="0"/>
              </a:spcAft>
              <a:defRPr/>
            </a:pPr>
            <a:endParaRPr lang="da-DK" sz="1400" dirty="0">
              <a:latin typeface="+mn-lt"/>
            </a:endParaRPr>
          </a:p>
          <a:p>
            <a:pPr fontAlgn="auto">
              <a:spcBef>
                <a:spcPts val="0"/>
              </a:spcBef>
              <a:spcAft>
                <a:spcPts val="0"/>
              </a:spcAft>
              <a:defRPr/>
            </a:pPr>
            <a:r>
              <a:rPr lang="da-DK" sz="1400" dirty="0">
                <a:latin typeface="+mn-lt"/>
              </a:rPr>
              <a:t>Dilemma 7: Er omsorgsperspektivet forsvundet i daginstitutionspædagogikken eller er den pædagogiske forståelse op området blevet mere nuanceret</a:t>
            </a:r>
          </a:p>
          <a:p>
            <a:pPr fontAlgn="auto">
              <a:spcBef>
                <a:spcPts val="0"/>
              </a:spcBef>
              <a:spcAft>
                <a:spcPts val="0"/>
              </a:spcAft>
              <a:defRPr/>
            </a:pPr>
            <a:endParaRPr lang="da-DK" sz="1400" dirty="0">
              <a:latin typeface="+mn-lt"/>
            </a:endParaRPr>
          </a:p>
          <a:p>
            <a:pPr fontAlgn="auto">
              <a:spcBef>
                <a:spcPts val="0"/>
              </a:spcBef>
              <a:spcAft>
                <a:spcPts val="0"/>
              </a:spcAft>
              <a:defRPr/>
            </a:pPr>
            <a:r>
              <a:rPr lang="da-DK" sz="1400" dirty="0">
                <a:latin typeface="+mn-lt"/>
              </a:rPr>
              <a:t>Dilemma 8: Er der grund til at bekymre sig for om børnenes perspektiv forsvinder i udviklingen eller bliver det pædagogiske arbejde stadig mere målrettet til fordel </a:t>
            </a:r>
            <a:r>
              <a:rPr lang="da-DK" sz="1400">
                <a:latin typeface="+mn-lt"/>
              </a:rPr>
              <a:t>for børnene</a:t>
            </a:r>
            <a:endParaRPr lang="da-DK" sz="1400" dirty="0">
              <a:latin typeface="+mn-lt"/>
            </a:endParaRPr>
          </a:p>
          <a:p>
            <a:pPr fontAlgn="auto">
              <a:spcBef>
                <a:spcPts val="0"/>
              </a:spcBef>
              <a:spcAft>
                <a:spcPts val="0"/>
              </a:spcAft>
              <a:defRPr/>
            </a:pPr>
            <a:r>
              <a:rPr lang="da-DK" sz="1400" dirty="0">
                <a:latin typeface="+mn-lt"/>
              </a:rPr>
              <a:t> </a:t>
            </a:r>
          </a:p>
          <a:p>
            <a:pPr fontAlgn="auto">
              <a:spcBef>
                <a:spcPts val="0"/>
              </a:spcBef>
              <a:spcAft>
                <a:spcPts val="0"/>
              </a:spcAft>
              <a:defRPr/>
            </a:pPr>
            <a:endParaRPr lang="da-DK" sz="1400" dirty="0">
              <a:latin typeface="+mn-lt"/>
            </a:endParaRPr>
          </a:p>
        </p:txBody>
      </p:sp>
      <p:sp>
        <p:nvSpPr>
          <p:cNvPr id="21508" name="Rektangel 6"/>
          <p:cNvSpPr>
            <a:spLocks noChangeArrowheads="1"/>
          </p:cNvSpPr>
          <p:nvPr/>
        </p:nvSpPr>
        <p:spPr bwMode="auto">
          <a:xfrm>
            <a:off x="2646363" y="333375"/>
            <a:ext cx="3078162" cy="738188"/>
          </a:xfrm>
          <a:prstGeom prst="rect">
            <a:avLst/>
          </a:prstGeom>
          <a:noFill/>
          <a:ln w="9525">
            <a:noFill/>
            <a:miter lim="800000"/>
            <a:headEnd/>
            <a:tailEnd/>
          </a:ln>
        </p:spPr>
        <p:txBody>
          <a:bodyPr>
            <a:spAutoFit/>
          </a:bodyPr>
          <a:lstStyle/>
          <a:p>
            <a:pPr algn="ctr"/>
            <a:r>
              <a:rPr lang="da-DK" sz="1400" b="1">
                <a:latin typeface="Calibri" pitchFamily="34" charset="0"/>
              </a:rPr>
              <a:t> Overvejelser i forhold til fremtiden</a:t>
            </a:r>
          </a:p>
          <a:p>
            <a:pPr algn="ctr"/>
            <a:r>
              <a:rPr lang="da-DK" sz="1400">
                <a:latin typeface="Calibri" pitchFamily="34" charset="0"/>
              </a:rPr>
              <a:t>Udfordringer – dilemmaer</a:t>
            </a:r>
          </a:p>
          <a:p>
            <a:pPr algn="ctr"/>
            <a:r>
              <a:rPr lang="da-DK" sz="1400">
                <a:latin typeface="Calibri" pitchFamily="34" charset="0"/>
              </a:rPr>
              <a:t> </a:t>
            </a:r>
          </a:p>
        </p:txBody>
      </p:sp>
    </p:spTree>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1399</Words>
  <Application>Microsoft Office PowerPoint</Application>
  <PresentationFormat>Skærmshow (4:3)</PresentationFormat>
  <Paragraphs>151</Paragraphs>
  <Slides>8</Slides>
  <Notes>0</Notes>
  <HiddenSlides>0</HiddenSlides>
  <MMClips>0</MMClips>
  <ScaleCrop>false</ScaleCrop>
  <HeadingPairs>
    <vt:vector size="6" baseType="variant">
      <vt:variant>
        <vt:lpstr>Benyttede skrifttyper</vt:lpstr>
      </vt:variant>
      <vt:variant>
        <vt:i4>2</vt:i4>
      </vt:variant>
      <vt:variant>
        <vt:lpstr>Designskabeloner</vt:lpstr>
      </vt:variant>
      <vt:variant>
        <vt:i4>1</vt:i4>
      </vt:variant>
      <vt:variant>
        <vt:lpstr>Diastitler</vt:lpstr>
      </vt:variant>
      <vt:variant>
        <vt:i4>8</vt:i4>
      </vt:variant>
    </vt:vector>
  </HeadingPairs>
  <TitlesOfParts>
    <vt:vector size="11" baseType="lpstr">
      <vt:lpstr>Calibri</vt:lpstr>
      <vt:lpstr>Arial</vt:lpstr>
      <vt:lpstr>Kontortema</vt:lpstr>
      <vt:lpstr>Dias nummer 1</vt:lpstr>
      <vt:lpstr>Dias nummer 2</vt:lpstr>
      <vt:lpstr>Dias nummer 3</vt:lpstr>
      <vt:lpstr>Dias nummer 4</vt:lpstr>
      <vt:lpstr>Dias nummer 5</vt:lpstr>
      <vt:lpstr>Dias nummer 6</vt:lpstr>
      <vt:lpstr>Dias nummer 7</vt:lpstr>
      <vt:lpstr>Dias nummer 8</vt:lpstr>
    </vt:vector>
  </TitlesOfParts>
  <Company>Professionshøjskolen UCC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Unni Lind</dc:creator>
  <cp:lastModifiedBy>jasp</cp:lastModifiedBy>
  <cp:revision>5</cp:revision>
  <cp:lastPrinted>2011-08-22T07:26:37Z</cp:lastPrinted>
  <dcterms:created xsi:type="dcterms:W3CDTF">2011-08-22T06:39:49Z</dcterms:created>
  <dcterms:modified xsi:type="dcterms:W3CDTF">2011-08-30T08:51:11Z</dcterms:modified>
</cp:coreProperties>
</file>